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90" r:id="rId21"/>
    <p:sldId id="275" r:id="rId22"/>
    <p:sldId id="276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5143500" type="screen16x9"/>
  <p:notesSz cx="6858000" cy="9313863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Roboto" panose="020B0604020202020204" charset="0"/>
      <p:regular r:id="rId40"/>
      <p:bold r:id="rId41"/>
      <p:italic r:id="rId42"/>
      <p:boldItalic r:id="rId43"/>
    </p:embeddedFont>
    <p:embeddedFont>
      <p:font typeface="Arial Black" panose="020B0A04020102020204" pitchFamily="34" charset="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007" autoAdjust="0"/>
  </p:normalViewPr>
  <p:slideViewPr>
    <p:cSldViewPr snapToGrid="0">
      <p:cViewPr varScale="1">
        <p:scale>
          <a:sx n="110" d="100"/>
          <a:sy n="110" d="100"/>
        </p:scale>
        <p:origin x="156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46554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846554"/>
            <a:ext cx="2971800" cy="465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" name="Google Shape;38;p6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6:notes"/>
          <p:cNvSpPr txBox="1">
            <a:spLocks noGrp="1"/>
          </p:cNvSpPr>
          <p:nvPr>
            <p:ph type="sldNum" idx="12"/>
          </p:nvPr>
        </p:nvSpPr>
        <p:spPr>
          <a:xfrm>
            <a:off x="3884613" y="8846554"/>
            <a:ext cx="2971800" cy="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71c3f1314_0_472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571c3f1314_0_4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71c3f1314_0_467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571c3f1314_0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9c6a0cff9_1_35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g59c6a0cff9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71c3f1314_0_570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571c3f1314_0_5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571c3f1314_0_611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571c3f1314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71c3f1314_0_650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g571c3f1314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71c3f1314_0_694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571c3f1314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571c3f1314_0_781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571c3f1314_0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71c3f1314_0_807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571c3f1314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71c3f1314_0_872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571c3f1314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We want to take advantage of the power of deep networks to help make positive societal impacts.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Challenges: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multiple perspectives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no agreed-upon definition of interpretability in the literature as we’ve seen from the papers in this class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dirty="0"/>
              <a:t>interpretability and accuracy are competing goals as illustrated by this plot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In this work, we take a holistic approach to achieve interpretability.</a:t>
            </a:r>
            <a:endParaRPr dirty="0"/>
          </a:p>
        </p:txBody>
      </p:sp>
      <p:sp>
        <p:nvSpPr>
          <p:cNvPr id="48" name="Google Shape;4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71c3f1314_0_872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571c3f1314_0_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7927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9c6a0cff9_2_0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59c6a0cff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71c3f1314_0_845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571c3f1314_0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571c3f1314_0_835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571c3f1314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59c6a0cff9_2_41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g59c6a0cff9_2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9c6a0cff9_2_50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59c6a0cff9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59c6a0cff9_2_67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59c6a0cff9_2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71c3f1314_0_840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571c3f1314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9c6a0cff9_2_128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59c6a0cff9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59c6a0cff9_2_143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59c6a0cff9_2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9c6a0cff9_1_809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In prior work, interpretability is decomposed into algorithmic transparency, decomposability, built-in, and post-hoc.</a:t>
            </a:r>
            <a:endParaRPr dirty="0"/>
          </a:p>
        </p:txBody>
      </p:sp>
      <p:sp>
        <p:nvSpPr>
          <p:cNvPr id="61" name="Google Shape;61;g59c6a0cff9_1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9c6a0cff9_2_155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g59c6a0cff9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9c6a0cff9_2_164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59c6a0cff9_2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59c6a0cff9_2_196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59c6a0cff9_2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9c6a0cff9_2_191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59c6a0cff9_2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71c62c28e_0_11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According to Lipton, model transparency is defined at three levels:</a:t>
            </a:r>
            <a:endParaRPr/>
          </a:p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entire model (simulatability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individual components (decomposability)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/>
              <a:t>each input, parameter, and calculation - admits an intuitive explanation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training (alg. transparency): understanding of how training changes over time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571c62c28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9c6a0cff9_1_772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In case-based reasoning, explanations are based on prototypes.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Where a prototype is defined as very similar to or identical to a training data point.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In our mini-project, we evaluated Li et al.’s  approach on diff datasets.</a:t>
            </a:r>
            <a:endParaRPr dirty="0"/>
          </a:p>
        </p:txBody>
      </p:sp>
      <p:sp>
        <p:nvSpPr>
          <p:cNvPr id="87" name="Google Shape;87;g59c6a0cff9_1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9c6a0cff9_1_119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Prior work on rule-based reasoning uses decision sets and decision lists.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They quantified decision sets based on its size, length, overlap, and cover.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 dirty="0">
                <a:latin typeface="Arial"/>
                <a:ea typeface="Arial"/>
                <a:cs typeface="Arial"/>
                <a:sym typeface="Arial"/>
              </a:rPr>
              <a:t>They show that for classification, decision sets are more interpretable in comparison to decision list since each rule can be applied independently.</a:t>
            </a:r>
            <a:endParaRPr dirty="0"/>
          </a:p>
        </p:txBody>
      </p:sp>
      <p:sp>
        <p:nvSpPr>
          <p:cNvPr id="94" name="Google Shape;94;g59c6a0cff9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9c6a0cff9_1_836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g59c6a0cff9_1_8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71c3f1314_0_532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This is a simple illustration of our work.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First, we have separable clusters, so here, a cluster of dogs and cats.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We then compute distances from the cluster center/prototype to other points.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And we map these distances on an axis and derive a decision set.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We use a decision set that is as simple as possible:  minimal length, no overlap</a:t>
            </a:r>
            <a:endParaRPr dirty="0"/>
          </a:p>
        </p:txBody>
      </p:sp>
      <p:sp>
        <p:nvSpPr>
          <p:cNvPr id="124" name="Google Shape;124;g571c3f1314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71c3f1314_0_682:notes"/>
          <p:cNvSpPr txBox="1">
            <a:spLocks noGrp="1"/>
          </p:cNvSpPr>
          <p:nvPr>
            <p:ph type="body" idx="1"/>
          </p:nvPr>
        </p:nvSpPr>
        <p:spPr>
          <a:xfrm>
            <a:off x="685800" y="4424085"/>
            <a:ext cx="5486400" cy="41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Here’s an overview of our approach. 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There are three main components. 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First is the supervised clustering of the input data via a deep network.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Then in the latent space, we determine the right distance embedding.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For classification, we use an ensemble of classifiers in which these classifiers can be replaced by a decision set to achieve interpretability.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72" name="Google Shape;172;g571c3f1314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7025" y="700088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57200" y="7774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body" idx="1"/>
          </p:nvPr>
        </p:nvSpPr>
        <p:spPr>
          <a:xfrm>
            <a:off x="457200" y="1771650"/>
            <a:ext cx="8229600" cy="29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57200" y="1749028"/>
            <a:ext cx="4038600" cy="3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648200" y="1749028"/>
            <a:ext cx="4038600" cy="31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20688" y="641510"/>
            <a:ext cx="30084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3575050" y="920884"/>
            <a:ext cx="5111700" cy="40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2"/>
          </p:nvPr>
        </p:nvSpPr>
        <p:spPr>
          <a:xfrm>
            <a:off x="420688" y="1601629"/>
            <a:ext cx="3008400" cy="31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1792288" y="3829050"/>
            <a:ext cx="5486400" cy="4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2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7"/>
          <p:cNvSpPr>
            <a:spLocks noGrp="1"/>
          </p:cNvSpPr>
          <p:nvPr>
            <p:ph type="pic" idx="2"/>
          </p:nvPr>
        </p:nvSpPr>
        <p:spPr>
          <a:xfrm>
            <a:off x="1792288" y="685800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1"/>
          </p:nvPr>
        </p:nvSpPr>
        <p:spPr>
          <a:xfrm>
            <a:off x="1792288" y="4254817"/>
            <a:ext cx="5486400" cy="6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40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685800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4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79972"/>
            <a:ext cx="8229600" cy="29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Google Shape;41;p9"/>
          <p:cNvCxnSpPr/>
          <p:nvPr/>
        </p:nvCxnSpPr>
        <p:spPr>
          <a:xfrm>
            <a:off x="628650" y="2791650"/>
            <a:ext cx="56199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/>
          <p:nvPr/>
        </p:nvSpPr>
        <p:spPr>
          <a:xfrm>
            <a:off x="519550" y="3360425"/>
            <a:ext cx="7886700" cy="6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Marius Arvinte, Mai Lee Chang, (Ethan) Yuqiang Heng</a:t>
            </a:r>
            <a:endParaRPr/>
          </a:p>
          <a:p>
            <a:pPr marL="0" marR="0" lvl="0" indent="0" algn="l" rtl="0">
              <a:lnSpc>
                <a:spcPct val="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200">
                <a:solidFill>
                  <a:schemeClr val="lt1"/>
                </a:solidFill>
              </a:rPr>
              <a:t>The University of Texas at Austin</a:t>
            </a: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9"/>
          <p:cNvSpPr txBox="1"/>
          <p:nvPr/>
        </p:nvSpPr>
        <p:spPr>
          <a:xfrm>
            <a:off x="548640" y="457200"/>
            <a:ext cx="7828500" cy="3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May 7, </a:t>
            </a:r>
            <a:r>
              <a:rPr lang="en-US" sz="1800" b="0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20</a:t>
            </a:r>
            <a:r>
              <a:rPr lang="en-US" sz="1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19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9"/>
          <p:cNvSpPr txBox="1"/>
          <p:nvPr/>
        </p:nvSpPr>
        <p:spPr>
          <a:xfrm>
            <a:off x="519550" y="1409950"/>
            <a:ext cx="8486700" cy="1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 Black"/>
              <a:buNone/>
            </a:pPr>
            <a:r>
              <a:rPr lang="en-US" sz="36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Interpretable Image Classification via Deep Supervised Clustering</a:t>
            </a:r>
            <a:endParaRPr sz="3600" u="none" strike="noStrike" cap="none">
              <a:solidFill>
                <a:schemeClr val="lt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45" name="Google Shape;45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78699" y="320040"/>
            <a:ext cx="1877400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Classification with distance embedding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50" y="1038500"/>
            <a:ext cx="91440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 define a distance embedding (with respect to a point </a:t>
            </a:r>
            <a:r>
              <a:rPr lang="en-US" sz="1800" b="1"/>
              <a:t>z</a:t>
            </a:r>
            <a:r>
              <a:rPr lang="en-US" sz="1800"/>
              <a:t>) as the function:</a:t>
            </a:r>
            <a:endParaRPr sz="1800"/>
          </a:p>
        </p:txBody>
      </p:sp>
      <p:sp>
        <p:nvSpPr>
          <p:cNvPr id="194" name="Google Shape;194;p18"/>
          <p:cNvSpPr txBox="1"/>
          <p:nvPr/>
        </p:nvSpPr>
        <p:spPr>
          <a:xfrm>
            <a:off x="0" y="2462675"/>
            <a:ext cx="91440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Where </a:t>
            </a:r>
            <a:r>
              <a:rPr lang="en-US" sz="1800" i="1"/>
              <a:t>d</a:t>
            </a:r>
            <a:r>
              <a:rPr lang="en-US" sz="1800"/>
              <a:t> is </a:t>
            </a:r>
            <a:r>
              <a:rPr lang="en-US" sz="1800" b="1"/>
              <a:t>any </a:t>
            </a:r>
            <a:r>
              <a:rPr lang="en-US" sz="1800"/>
              <a:t>(quasi-)distance metric. In particular, we will use:</a:t>
            </a:r>
            <a:endParaRPr sz="1800"/>
          </a:p>
        </p:txBody>
      </p:sp>
      <p:pic>
        <p:nvPicPr>
          <p:cNvPr id="195" name="Google Shape;1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6425" y="3229625"/>
            <a:ext cx="59912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500" y="1719725"/>
            <a:ext cx="419100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Picking the right embedding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50" y="1038500"/>
            <a:ext cx="3981600" cy="39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Consider data that is clustered by its class and a distance metric </a:t>
            </a:r>
            <a:r>
              <a:rPr lang="en-US" sz="1800" i="1">
                <a:solidFill>
                  <a:schemeClr val="dk1"/>
                </a:solidFill>
              </a:rPr>
              <a:t>d</a:t>
            </a:r>
            <a:r>
              <a:rPr lang="en-US" sz="1800">
                <a:solidFill>
                  <a:schemeClr val="dk1"/>
                </a:solidFill>
              </a:rPr>
              <a:t>(</a:t>
            </a:r>
            <a:r>
              <a:rPr lang="en-US" sz="1800" b="1" i="1">
                <a:solidFill>
                  <a:schemeClr val="dk1"/>
                </a:solidFill>
              </a:rPr>
              <a:t>x</a:t>
            </a:r>
            <a:r>
              <a:rPr lang="en-US" sz="1800" i="1">
                <a:solidFill>
                  <a:schemeClr val="dk1"/>
                </a:solidFill>
              </a:rPr>
              <a:t>, </a:t>
            </a:r>
            <a:r>
              <a:rPr lang="en-US" sz="1800" b="1" i="1">
                <a:solidFill>
                  <a:schemeClr val="dk1"/>
                </a:solidFill>
              </a:rPr>
              <a:t>z</a:t>
            </a:r>
            <a:r>
              <a:rPr lang="en-US" sz="1800">
                <a:solidFill>
                  <a:schemeClr val="dk1"/>
                </a:solidFill>
              </a:rPr>
              <a:t>).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We restrict ourselves to a </a:t>
            </a:r>
            <a:r>
              <a:rPr lang="en-US" sz="1800" b="1">
                <a:solidFill>
                  <a:schemeClr val="dk1"/>
                </a:solidFill>
              </a:rPr>
              <a:t>1-D</a:t>
            </a:r>
            <a:r>
              <a:rPr lang="en-US" sz="1800">
                <a:solidFill>
                  <a:schemeClr val="dk1"/>
                </a:solidFill>
              </a:rPr>
              <a:t> </a:t>
            </a:r>
            <a:r>
              <a:rPr lang="en-US" sz="1800" b="1">
                <a:solidFill>
                  <a:schemeClr val="dk1"/>
                </a:solidFill>
              </a:rPr>
              <a:t>embedding </a:t>
            </a:r>
            <a:r>
              <a:rPr lang="en-US" sz="1800">
                <a:solidFill>
                  <a:schemeClr val="dk1"/>
                </a:solidFill>
              </a:rPr>
              <a:t>w.r.t. a cluster </a:t>
            </a:r>
            <a:r>
              <a:rPr lang="en-US" sz="1800" b="1">
                <a:solidFill>
                  <a:schemeClr val="dk1"/>
                </a:solidFill>
              </a:rPr>
              <a:t>center </a:t>
            </a:r>
            <a:r>
              <a:rPr lang="en-US" sz="1800">
                <a:solidFill>
                  <a:schemeClr val="dk1"/>
                </a:solidFill>
              </a:rPr>
              <a:t>and ask the question: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</a:rPr>
              <a:t>Which embedding is best for classification?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03" name="Google Shape;203;p19"/>
          <p:cNvSpPr/>
          <p:nvPr/>
        </p:nvSpPr>
        <p:spPr>
          <a:xfrm>
            <a:off x="4548200" y="2875250"/>
            <a:ext cx="1097400" cy="1097400"/>
          </a:xfrm>
          <a:prstGeom prst="ellipse">
            <a:avLst/>
          </a:prstGeom>
          <a:noFill/>
          <a:ln w="9525" cap="flat" cmpd="sng">
            <a:solidFill>
              <a:srgbClr val="FF8A0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/>
          <p:nvPr/>
        </p:nvSpPr>
        <p:spPr>
          <a:xfrm>
            <a:off x="5845625" y="1545625"/>
            <a:ext cx="1097400" cy="1097400"/>
          </a:xfrm>
          <a:prstGeom prst="ellipse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6396050" y="3275300"/>
            <a:ext cx="1097400" cy="10974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"/>
          <p:cNvSpPr/>
          <p:nvPr/>
        </p:nvSpPr>
        <p:spPr>
          <a:xfrm>
            <a:off x="7798250" y="732125"/>
            <a:ext cx="1097400" cy="10974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8133650" y="913375"/>
            <a:ext cx="183000" cy="1830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5262575" y="3226525"/>
            <a:ext cx="183000" cy="183000"/>
          </a:xfrm>
          <a:prstGeom prst="ellipse">
            <a:avLst/>
          </a:prstGeom>
          <a:solidFill>
            <a:srgbClr val="FF8A05"/>
          </a:solidFill>
          <a:ln w="9525" cap="flat" cmpd="sng">
            <a:solidFill>
              <a:srgbClr val="FF8A0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7950650" y="1372325"/>
            <a:ext cx="183000" cy="1830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9"/>
          <p:cNvSpPr/>
          <p:nvPr/>
        </p:nvSpPr>
        <p:spPr>
          <a:xfrm>
            <a:off x="5079575" y="3536375"/>
            <a:ext cx="183000" cy="183000"/>
          </a:xfrm>
          <a:prstGeom prst="ellipse">
            <a:avLst/>
          </a:prstGeom>
          <a:solidFill>
            <a:srgbClr val="FF8A05"/>
          </a:solidFill>
          <a:ln w="9525" cap="flat" cmpd="sng">
            <a:solidFill>
              <a:srgbClr val="FF8A0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9"/>
          <p:cNvSpPr/>
          <p:nvPr/>
        </p:nvSpPr>
        <p:spPr>
          <a:xfrm>
            <a:off x="4931225" y="3102975"/>
            <a:ext cx="183000" cy="183000"/>
          </a:xfrm>
          <a:prstGeom prst="ellipse">
            <a:avLst/>
          </a:prstGeom>
          <a:solidFill>
            <a:srgbClr val="FF8A05"/>
          </a:solidFill>
          <a:ln w="9525" cap="flat" cmpd="sng">
            <a:solidFill>
              <a:srgbClr val="FF8A0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"/>
          <p:cNvSpPr/>
          <p:nvPr/>
        </p:nvSpPr>
        <p:spPr>
          <a:xfrm>
            <a:off x="6318125" y="1771713"/>
            <a:ext cx="183000" cy="1830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9"/>
          <p:cNvSpPr/>
          <p:nvPr/>
        </p:nvSpPr>
        <p:spPr>
          <a:xfrm>
            <a:off x="4748225" y="3561925"/>
            <a:ext cx="183000" cy="183000"/>
          </a:xfrm>
          <a:prstGeom prst="ellipse">
            <a:avLst/>
          </a:prstGeom>
          <a:solidFill>
            <a:srgbClr val="FF8A05"/>
          </a:solidFill>
          <a:ln w="9525" cap="flat" cmpd="sng">
            <a:solidFill>
              <a:srgbClr val="FF8A0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6027050" y="1829513"/>
            <a:ext cx="183000" cy="1830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8438450" y="1218175"/>
            <a:ext cx="183000" cy="1830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9"/>
          <p:cNvSpPr/>
          <p:nvPr/>
        </p:nvSpPr>
        <p:spPr>
          <a:xfrm>
            <a:off x="6641975" y="2084975"/>
            <a:ext cx="183000" cy="1830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9"/>
          <p:cNvSpPr/>
          <p:nvPr/>
        </p:nvSpPr>
        <p:spPr>
          <a:xfrm>
            <a:off x="8388800" y="1555325"/>
            <a:ext cx="183000" cy="1830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9"/>
          <p:cNvSpPr/>
          <p:nvPr/>
        </p:nvSpPr>
        <p:spPr>
          <a:xfrm>
            <a:off x="6087500" y="2310163"/>
            <a:ext cx="183000" cy="1830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9"/>
          <p:cNvSpPr/>
          <p:nvPr/>
        </p:nvSpPr>
        <p:spPr>
          <a:xfrm>
            <a:off x="6710375" y="3898550"/>
            <a:ext cx="183000" cy="183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9"/>
          <p:cNvSpPr/>
          <p:nvPr/>
        </p:nvSpPr>
        <p:spPr>
          <a:xfrm>
            <a:off x="7186625" y="3715550"/>
            <a:ext cx="183000" cy="183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9"/>
          <p:cNvSpPr/>
          <p:nvPr/>
        </p:nvSpPr>
        <p:spPr>
          <a:xfrm>
            <a:off x="6853250" y="3332450"/>
            <a:ext cx="183000" cy="183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9"/>
          <p:cNvSpPr/>
          <p:nvPr/>
        </p:nvSpPr>
        <p:spPr>
          <a:xfrm>
            <a:off x="7003625" y="4025400"/>
            <a:ext cx="183000" cy="183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0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Picking the right embedding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2398275" y="2723138"/>
            <a:ext cx="1097400" cy="1097400"/>
          </a:xfrm>
          <a:prstGeom prst="ellipse">
            <a:avLst/>
          </a:prstGeom>
          <a:noFill/>
          <a:ln w="9525" cap="flat" cmpd="sng">
            <a:solidFill>
              <a:srgbClr val="FF8A0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0"/>
          <p:cNvSpPr/>
          <p:nvPr/>
        </p:nvSpPr>
        <p:spPr>
          <a:xfrm>
            <a:off x="3695700" y="1393513"/>
            <a:ext cx="1097400" cy="1097400"/>
          </a:xfrm>
          <a:prstGeom prst="ellipse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0"/>
          <p:cNvSpPr/>
          <p:nvPr/>
        </p:nvSpPr>
        <p:spPr>
          <a:xfrm>
            <a:off x="4246125" y="3123188"/>
            <a:ext cx="1097400" cy="10974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0"/>
          <p:cNvSpPr/>
          <p:nvPr/>
        </p:nvSpPr>
        <p:spPr>
          <a:xfrm>
            <a:off x="5648325" y="580013"/>
            <a:ext cx="1097400" cy="10974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0"/>
          <p:cNvSpPr/>
          <p:nvPr/>
        </p:nvSpPr>
        <p:spPr>
          <a:xfrm>
            <a:off x="5983725" y="761263"/>
            <a:ext cx="183000" cy="1830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0"/>
          <p:cNvSpPr/>
          <p:nvPr/>
        </p:nvSpPr>
        <p:spPr>
          <a:xfrm>
            <a:off x="3112650" y="3074413"/>
            <a:ext cx="183000" cy="183000"/>
          </a:xfrm>
          <a:prstGeom prst="ellipse">
            <a:avLst/>
          </a:prstGeom>
          <a:solidFill>
            <a:srgbClr val="FF8A05"/>
          </a:solidFill>
          <a:ln w="9525" cap="flat" cmpd="sng">
            <a:solidFill>
              <a:srgbClr val="FF8A0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0"/>
          <p:cNvSpPr/>
          <p:nvPr/>
        </p:nvSpPr>
        <p:spPr>
          <a:xfrm>
            <a:off x="5800725" y="1220213"/>
            <a:ext cx="183000" cy="1830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0"/>
          <p:cNvSpPr/>
          <p:nvPr/>
        </p:nvSpPr>
        <p:spPr>
          <a:xfrm>
            <a:off x="2929650" y="3384263"/>
            <a:ext cx="183000" cy="183000"/>
          </a:xfrm>
          <a:prstGeom prst="ellipse">
            <a:avLst/>
          </a:prstGeom>
          <a:solidFill>
            <a:srgbClr val="FF8A05"/>
          </a:solidFill>
          <a:ln w="9525" cap="flat" cmpd="sng">
            <a:solidFill>
              <a:srgbClr val="FF8A0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0"/>
          <p:cNvSpPr/>
          <p:nvPr/>
        </p:nvSpPr>
        <p:spPr>
          <a:xfrm>
            <a:off x="2781300" y="2950863"/>
            <a:ext cx="183000" cy="183000"/>
          </a:xfrm>
          <a:prstGeom prst="ellipse">
            <a:avLst/>
          </a:prstGeom>
          <a:solidFill>
            <a:srgbClr val="FF8A05"/>
          </a:solidFill>
          <a:ln w="9525" cap="flat" cmpd="sng">
            <a:solidFill>
              <a:srgbClr val="FF8A0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0"/>
          <p:cNvSpPr/>
          <p:nvPr/>
        </p:nvSpPr>
        <p:spPr>
          <a:xfrm>
            <a:off x="4168200" y="1619600"/>
            <a:ext cx="183000" cy="1830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0"/>
          <p:cNvSpPr/>
          <p:nvPr/>
        </p:nvSpPr>
        <p:spPr>
          <a:xfrm>
            <a:off x="2598300" y="3409813"/>
            <a:ext cx="183000" cy="183000"/>
          </a:xfrm>
          <a:prstGeom prst="ellipse">
            <a:avLst/>
          </a:prstGeom>
          <a:solidFill>
            <a:srgbClr val="FF8A05"/>
          </a:solidFill>
          <a:ln w="9525" cap="flat" cmpd="sng">
            <a:solidFill>
              <a:srgbClr val="FF8A0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0"/>
          <p:cNvSpPr/>
          <p:nvPr/>
        </p:nvSpPr>
        <p:spPr>
          <a:xfrm>
            <a:off x="3877125" y="1677400"/>
            <a:ext cx="183000" cy="1830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0"/>
          <p:cNvSpPr/>
          <p:nvPr/>
        </p:nvSpPr>
        <p:spPr>
          <a:xfrm>
            <a:off x="6288525" y="1066063"/>
            <a:ext cx="183000" cy="1830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0"/>
          <p:cNvSpPr/>
          <p:nvPr/>
        </p:nvSpPr>
        <p:spPr>
          <a:xfrm>
            <a:off x="4492050" y="1932863"/>
            <a:ext cx="183000" cy="1830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0"/>
          <p:cNvSpPr/>
          <p:nvPr/>
        </p:nvSpPr>
        <p:spPr>
          <a:xfrm>
            <a:off x="6238875" y="1403213"/>
            <a:ext cx="183000" cy="1830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0"/>
          <p:cNvSpPr/>
          <p:nvPr/>
        </p:nvSpPr>
        <p:spPr>
          <a:xfrm>
            <a:off x="3937575" y="2158050"/>
            <a:ext cx="183000" cy="1830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0"/>
          <p:cNvSpPr/>
          <p:nvPr/>
        </p:nvSpPr>
        <p:spPr>
          <a:xfrm>
            <a:off x="4560450" y="3746438"/>
            <a:ext cx="183000" cy="183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0"/>
          <p:cNvSpPr/>
          <p:nvPr/>
        </p:nvSpPr>
        <p:spPr>
          <a:xfrm>
            <a:off x="5036700" y="3563438"/>
            <a:ext cx="183000" cy="183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0"/>
          <p:cNvSpPr/>
          <p:nvPr/>
        </p:nvSpPr>
        <p:spPr>
          <a:xfrm>
            <a:off x="4703325" y="3180338"/>
            <a:ext cx="183000" cy="183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0"/>
          <p:cNvSpPr/>
          <p:nvPr/>
        </p:nvSpPr>
        <p:spPr>
          <a:xfrm>
            <a:off x="4853700" y="3873288"/>
            <a:ext cx="183000" cy="183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0"/>
          <p:cNvSpPr/>
          <p:nvPr/>
        </p:nvSpPr>
        <p:spPr>
          <a:xfrm>
            <a:off x="2029025" y="4651975"/>
            <a:ext cx="5343600" cy="9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0"/>
          <p:cNvSpPr/>
          <p:nvPr/>
        </p:nvSpPr>
        <p:spPr>
          <a:xfrm>
            <a:off x="2827875" y="3133700"/>
            <a:ext cx="238200" cy="276300"/>
          </a:xfrm>
          <a:prstGeom prst="mathMultiply">
            <a:avLst>
              <a:gd name="adj1" fmla="val 23520"/>
            </a:avLst>
          </a:prstGeom>
          <a:solidFill>
            <a:srgbClr val="FF8A0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0"/>
          <p:cNvSpPr txBox="1"/>
          <p:nvPr/>
        </p:nvSpPr>
        <p:spPr>
          <a:xfrm>
            <a:off x="6583725" y="4106300"/>
            <a:ext cx="1990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Distance (e.g., L2)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6745725" y="4747375"/>
            <a:ext cx="1666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High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1345050" y="4747375"/>
            <a:ext cx="1666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Low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0"/>
          <p:cNvSpPr/>
          <p:nvPr/>
        </p:nvSpPr>
        <p:spPr>
          <a:xfrm>
            <a:off x="2436825" y="4599625"/>
            <a:ext cx="1020300" cy="200100"/>
          </a:xfrm>
          <a:prstGeom prst="rect">
            <a:avLst/>
          </a:prstGeom>
          <a:solidFill>
            <a:srgbClr val="FF8A0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0"/>
          <p:cNvSpPr/>
          <p:nvPr/>
        </p:nvSpPr>
        <p:spPr>
          <a:xfrm>
            <a:off x="4141800" y="4599625"/>
            <a:ext cx="1020300" cy="200100"/>
          </a:xfrm>
          <a:prstGeom prst="rect">
            <a:avLst/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0"/>
          <p:cNvSpPr/>
          <p:nvPr/>
        </p:nvSpPr>
        <p:spPr>
          <a:xfrm>
            <a:off x="5846775" y="4599625"/>
            <a:ext cx="1020300" cy="200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0"/>
          <p:cNvSpPr txBox="1"/>
          <p:nvPr/>
        </p:nvSpPr>
        <p:spPr>
          <a:xfrm>
            <a:off x="4817325" y="2310825"/>
            <a:ext cx="27594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Same distance → Ambiguity in classification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Google Shape;257;p20"/>
          <p:cNvCxnSpPr>
            <a:stCxn id="249" idx="1"/>
          </p:cNvCxnSpPr>
          <p:nvPr/>
        </p:nvCxnSpPr>
        <p:spPr>
          <a:xfrm rot="10800000" flipH="1">
            <a:off x="3008865" y="1979960"/>
            <a:ext cx="1201500" cy="12201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258" name="Google Shape;258;p20"/>
          <p:cNvCxnSpPr>
            <a:stCxn id="249" idx="2"/>
          </p:cNvCxnSpPr>
          <p:nvPr/>
        </p:nvCxnSpPr>
        <p:spPr>
          <a:xfrm>
            <a:off x="3008865" y="3343640"/>
            <a:ext cx="1782300" cy="265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1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Picking the right embedding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264" name="Google Shape;264;p21"/>
          <p:cNvSpPr/>
          <p:nvPr/>
        </p:nvSpPr>
        <p:spPr>
          <a:xfrm>
            <a:off x="2398275" y="2723138"/>
            <a:ext cx="1097400" cy="1097400"/>
          </a:xfrm>
          <a:prstGeom prst="ellipse">
            <a:avLst/>
          </a:prstGeom>
          <a:noFill/>
          <a:ln w="9525" cap="flat" cmpd="sng">
            <a:solidFill>
              <a:srgbClr val="FF8A0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1"/>
          <p:cNvSpPr/>
          <p:nvPr/>
        </p:nvSpPr>
        <p:spPr>
          <a:xfrm>
            <a:off x="3695700" y="1393513"/>
            <a:ext cx="1097400" cy="1097400"/>
          </a:xfrm>
          <a:prstGeom prst="ellipse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1"/>
          <p:cNvSpPr/>
          <p:nvPr/>
        </p:nvSpPr>
        <p:spPr>
          <a:xfrm>
            <a:off x="4246125" y="3123188"/>
            <a:ext cx="1097400" cy="10974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1"/>
          <p:cNvSpPr/>
          <p:nvPr/>
        </p:nvSpPr>
        <p:spPr>
          <a:xfrm>
            <a:off x="5648325" y="580013"/>
            <a:ext cx="1097400" cy="1097400"/>
          </a:xfrm>
          <a:prstGeom prst="ellipse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1"/>
          <p:cNvSpPr/>
          <p:nvPr/>
        </p:nvSpPr>
        <p:spPr>
          <a:xfrm>
            <a:off x="5983725" y="761263"/>
            <a:ext cx="183000" cy="1830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1"/>
          <p:cNvSpPr/>
          <p:nvPr/>
        </p:nvSpPr>
        <p:spPr>
          <a:xfrm>
            <a:off x="3112650" y="3074413"/>
            <a:ext cx="183000" cy="183000"/>
          </a:xfrm>
          <a:prstGeom prst="ellipse">
            <a:avLst/>
          </a:prstGeom>
          <a:solidFill>
            <a:srgbClr val="FF8A05"/>
          </a:solidFill>
          <a:ln w="9525" cap="flat" cmpd="sng">
            <a:solidFill>
              <a:srgbClr val="FF8A0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1"/>
          <p:cNvSpPr/>
          <p:nvPr/>
        </p:nvSpPr>
        <p:spPr>
          <a:xfrm>
            <a:off x="5800725" y="1220213"/>
            <a:ext cx="183000" cy="1830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1"/>
          <p:cNvSpPr/>
          <p:nvPr/>
        </p:nvSpPr>
        <p:spPr>
          <a:xfrm>
            <a:off x="2929650" y="3384263"/>
            <a:ext cx="183000" cy="183000"/>
          </a:xfrm>
          <a:prstGeom prst="ellipse">
            <a:avLst/>
          </a:prstGeom>
          <a:solidFill>
            <a:srgbClr val="FF8A05"/>
          </a:solidFill>
          <a:ln w="9525" cap="flat" cmpd="sng">
            <a:solidFill>
              <a:srgbClr val="FF8A0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1"/>
          <p:cNvSpPr/>
          <p:nvPr/>
        </p:nvSpPr>
        <p:spPr>
          <a:xfrm>
            <a:off x="2781300" y="2950863"/>
            <a:ext cx="183000" cy="183000"/>
          </a:xfrm>
          <a:prstGeom prst="ellipse">
            <a:avLst/>
          </a:prstGeom>
          <a:solidFill>
            <a:srgbClr val="FF8A05"/>
          </a:solidFill>
          <a:ln w="9525" cap="flat" cmpd="sng">
            <a:solidFill>
              <a:srgbClr val="FF8A0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1"/>
          <p:cNvSpPr/>
          <p:nvPr/>
        </p:nvSpPr>
        <p:spPr>
          <a:xfrm>
            <a:off x="4168200" y="1619600"/>
            <a:ext cx="183000" cy="1830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1"/>
          <p:cNvSpPr/>
          <p:nvPr/>
        </p:nvSpPr>
        <p:spPr>
          <a:xfrm>
            <a:off x="2598300" y="3409813"/>
            <a:ext cx="183000" cy="183000"/>
          </a:xfrm>
          <a:prstGeom prst="ellipse">
            <a:avLst/>
          </a:prstGeom>
          <a:solidFill>
            <a:srgbClr val="FF8A05"/>
          </a:solidFill>
          <a:ln w="9525" cap="flat" cmpd="sng">
            <a:solidFill>
              <a:srgbClr val="FF8A0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1"/>
          <p:cNvSpPr/>
          <p:nvPr/>
        </p:nvSpPr>
        <p:spPr>
          <a:xfrm>
            <a:off x="3877125" y="1677400"/>
            <a:ext cx="183000" cy="1830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1"/>
          <p:cNvSpPr/>
          <p:nvPr/>
        </p:nvSpPr>
        <p:spPr>
          <a:xfrm>
            <a:off x="6288525" y="1066063"/>
            <a:ext cx="183000" cy="1830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21"/>
          <p:cNvSpPr/>
          <p:nvPr/>
        </p:nvSpPr>
        <p:spPr>
          <a:xfrm>
            <a:off x="4492050" y="1932863"/>
            <a:ext cx="183000" cy="1830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21"/>
          <p:cNvSpPr/>
          <p:nvPr/>
        </p:nvSpPr>
        <p:spPr>
          <a:xfrm>
            <a:off x="6238875" y="1403213"/>
            <a:ext cx="183000" cy="1830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21"/>
          <p:cNvSpPr/>
          <p:nvPr/>
        </p:nvSpPr>
        <p:spPr>
          <a:xfrm>
            <a:off x="3937575" y="2158050"/>
            <a:ext cx="183000" cy="1830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1"/>
          <p:cNvSpPr/>
          <p:nvPr/>
        </p:nvSpPr>
        <p:spPr>
          <a:xfrm>
            <a:off x="4560450" y="3746438"/>
            <a:ext cx="183000" cy="183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1"/>
          <p:cNvSpPr/>
          <p:nvPr/>
        </p:nvSpPr>
        <p:spPr>
          <a:xfrm>
            <a:off x="5036700" y="3563438"/>
            <a:ext cx="183000" cy="183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1"/>
          <p:cNvSpPr/>
          <p:nvPr/>
        </p:nvSpPr>
        <p:spPr>
          <a:xfrm>
            <a:off x="4703325" y="3180338"/>
            <a:ext cx="183000" cy="183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1"/>
          <p:cNvSpPr/>
          <p:nvPr/>
        </p:nvSpPr>
        <p:spPr>
          <a:xfrm>
            <a:off x="4853700" y="3873288"/>
            <a:ext cx="183000" cy="1830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21"/>
          <p:cNvSpPr/>
          <p:nvPr/>
        </p:nvSpPr>
        <p:spPr>
          <a:xfrm>
            <a:off x="2029025" y="4651975"/>
            <a:ext cx="5343600" cy="9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21"/>
          <p:cNvSpPr txBox="1"/>
          <p:nvPr/>
        </p:nvSpPr>
        <p:spPr>
          <a:xfrm>
            <a:off x="6583725" y="4106300"/>
            <a:ext cx="1990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Distance (e.g., L2)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1"/>
          <p:cNvSpPr txBox="1"/>
          <p:nvPr/>
        </p:nvSpPr>
        <p:spPr>
          <a:xfrm>
            <a:off x="6745725" y="4747375"/>
            <a:ext cx="1666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High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1"/>
          <p:cNvSpPr txBox="1"/>
          <p:nvPr/>
        </p:nvSpPr>
        <p:spPr>
          <a:xfrm>
            <a:off x="1345050" y="4747375"/>
            <a:ext cx="1666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Low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1"/>
          <p:cNvSpPr/>
          <p:nvPr/>
        </p:nvSpPr>
        <p:spPr>
          <a:xfrm>
            <a:off x="2436825" y="4599625"/>
            <a:ext cx="782700" cy="200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1"/>
          <p:cNvSpPr txBox="1"/>
          <p:nvPr/>
        </p:nvSpPr>
        <p:spPr>
          <a:xfrm>
            <a:off x="4817325" y="2310825"/>
            <a:ext cx="27594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No ambiguity in classification!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3695700" y="4599625"/>
            <a:ext cx="782700" cy="2001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1"/>
          <p:cNvSpPr/>
          <p:nvPr/>
        </p:nvSpPr>
        <p:spPr>
          <a:xfrm>
            <a:off x="4954575" y="4599625"/>
            <a:ext cx="782700" cy="200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1"/>
          <p:cNvSpPr/>
          <p:nvPr/>
        </p:nvSpPr>
        <p:spPr>
          <a:xfrm>
            <a:off x="6213450" y="4599625"/>
            <a:ext cx="782700" cy="200100"/>
          </a:xfrm>
          <a:prstGeom prst="rect">
            <a:avLst/>
          </a:prstGeom>
          <a:solidFill>
            <a:srgbClr val="FF8A0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1"/>
          <p:cNvSpPr/>
          <p:nvPr/>
        </p:nvSpPr>
        <p:spPr>
          <a:xfrm>
            <a:off x="6077925" y="1020150"/>
            <a:ext cx="238200" cy="276300"/>
          </a:xfrm>
          <a:prstGeom prst="mathMultiply">
            <a:avLst>
              <a:gd name="adj1" fmla="val 23520"/>
            </a:avLst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2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Picking the right embedding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299" name="Google Shape;299;p22"/>
          <p:cNvSpPr txBox="1"/>
          <p:nvPr/>
        </p:nvSpPr>
        <p:spPr>
          <a:xfrm>
            <a:off x="50" y="1038500"/>
            <a:ext cx="91440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We propose the following criteria for </a:t>
            </a:r>
            <a:r>
              <a:rPr lang="en-US" sz="1800" b="1"/>
              <a:t>ranking </a:t>
            </a:r>
            <a:r>
              <a:rPr lang="en-US" sz="1800"/>
              <a:t>the embeddings:</a:t>
            </a:r>
            <a:endParaRPr sz="1800"/>
          </a:p>
        </p:txBody>
      </p:sp>
      <p:pic>
        <p:nvPicPr>
          <p:cNvPr id="300" name="Google Shape;3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200" y="1950613"/>
            <a:ext cx="4429125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2"/>
          <p:cNvSpPr txBox="1"/>
          <p:nvPr/>
        </p:nvSpPr>
        <p:spPr>
          <a:xfrm>
            <a:off x="0" y="4324325"/>
            <a:ext cx="9144000" cy="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Where </a:t>
            </a:r>
            <a:r>
              <a:rPr lang="en-US" sz="1800" b="1"/>
              <a:t>C</a:t>
            </a:r>
            <a:r>
              <a:rPr lang="en-US" sz="1800"/>
              <a:t> is the set of all cluster centers. Effectively, a </a:t>
            </a:r>
            <a:r>
              <a:rPr lang="en-US" sz="1800" b="1"/>
              <a:t>single sorting</a:t>
            </a:r>
            <a:r>
              <a:rPr lang="en-US" sz="1800"/>
              <a:t> is sufficient to rank the embeddings.</a:t>
            </a:r>
            <a:endParaRPr sz="1800"/>
          </a:p>
        </p:txBody>
      </p:sp>
      <p:sp>
        <p:nvSpPr>
          <p:cNvPr id="302" name="Google Shape;302;p22"/>
          <p:cNvSpPr txBox="1"/>
          <p:nvPr/>
        </p:nvSpPr>
        <p:spPr>
          <a:xfrm>
            <a:off x="6036688" y="1838725"/>
            <a:ext cx="14574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Highest variance embedding is the best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2"/>
          <p:cNvSpPr txBox="1"/>
          <p:nvPr/>
        </p:nvSpPr>
        <p:spPr>
          <a:xfrm>
            <a:off x="6036701" y="2900550"/>
            <a:ext cx="17931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Second-highest variance embedding is second-best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2"/>
          <p:cNvSpPr txBox="1"/>
          <p:nvPr/>
        </p:nvSpPr>
        <p:spPr>
          <a:xfrm>
            <a:off x="3078925" y="3787725"/>
            <a:ext cx="10743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etc.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2"/>
          <p:cNvSpPr txBox="1"/>
          <p:nvPr/>
        </p:nvSpPr>
        <p:spPr>
          <a:xfrm>
            <a:off x="6228250" y="3787725"/>
            <a:ext cx="1074300" cy="29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etc.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The best 1-D classifier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311" name="Google Shape;311;p23"/>
          <p:cNvSpPr txBox="1"/>
          <p:nvPr/>
        </p:nvSpPr>
        <p:spPr>
          <a:xfrm>
            <a:off x="50" y="1038500"/>
            <a:ext cx="9144000" cy="4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Consider the best embedding from the previous toy example:</a:t>
            </a:r>
            <a:endParaRPr sz="1800"/>
          </a:p>
        </p:txBody>
      </p:sp>
      <p:sp>
        <p:nvSpPr>
          <p:cNvPr id="312" name="Google Shape;312;p23"/>
          <p:cNvSpPr/>
          <p:nvPr/>
        </p:nvSpPr>
        <p:spPr>
          <a:xfrm>
            <a:off x="1641288" y="2000000"/>
            <a:ext cx="5343600" cy="9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3"/>
          <p:cNvSpPr txBox="1"/>
          <p:nvPr/>
        </p:nvSpPr>
        <p:spPr>
          <a:xfrm>
            <a:off x="6195988" y="1454325"/>
            <a:ext cx="1990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Distance (e.g., L2)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3"/>
          <p:cNvSpPr txBox="1"/>
          <p:nvPr/>
        </p:nvSpPr>
        <p:spPr>
          <a:xfrm>
            <a:off x="6357988" y="2095400"/>
            <a:ext cx="1666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High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3"/>
          <p:cNvSpPr txBox="1"/>
          <p:nvPr/>
        </p:nvSpPr>
        <p:spPr>
          <a:xfrm>
            <a:off x="957313" y="2095400"/>
            <a:ext cx="1666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Low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3"/>
          <p:cNvSpPr/>
          <p:nvPr/>
        </p:nvSpPr>
        <p:spPr>
          <a:xfrm>
            <a:off x="2049088" y="1947650"/>
            <a:ext cx="782700" cy="200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3"/>
          <p:cNvSpPr/>
          <p:nvPr/>
        </p:nvSpPr>
        <p:spPr>
          <a:xfrm>
            <a:off x="3307963" y="1947650"/>
            <a:ext cx="782700" cy="2001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3"/>
          <p:cNvSpPr/>
          <p:nvPr/>
        </p:nvSpPr>
        <p:spPr>
          <a:xfrm>
            <a:off x="4566838" y="1947650"/>
            <a:ext cx="782700" cy="200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3"/>
          <p:cNvSpPr/>
          <p:nvPr/>
        </p:nvSpPr>
        <p:spPr>
          <a:xfrm>
            <a:off x="5825713" y="1947650"/>
            <a:ext cx="782700" cy="200100"/>
          </a:xfrm>
          <a:prstGeom prst="rect">
            <a:avLst/>
          </a:prstGeom>
          <a:solidFill>
            <a:srgbClr val="BF5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3"/>
          <p:cNvSpPr txBox="1"/>
          <p:nvPr/>
        </p:nvSpPr>
        <p:spPr>
          <a:xfrm>
            <a:off x="0" y="2966525"/>
            <a:ext cx="9144000" cy="20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This is a </a:t>
            </a:r>
            <a:r>
              <a:rPr lang="en-US" sz="1800" b="1" dirty="0"/>
              <a:t>decision set</a:t>
            </a:r>
            <a:r>
              <a:rPr lang="en-US" sz="1800" dirty="0"/>
              <a:t> with </a:t>
            </a:r>
            <a:r>
              <a:rPr lang="en-US" sz="1800" b="1" dirty="0"/>
              <a:t>a single feature</a:t>
            </a:r>
            <a:r>
              <a:rPr lang="en-US" sz="1800" dirty="0"/>
              <a:t> that </a:t>
            </a:r>
            <a:r>
              <a:rPr lang="en-US" sz="1800" b="1" dirty="0"/>
              <a:t>achieves 100% accuracy</a:t>
            </a:r>
            <a:r>
              <a:rPr lang="en-US" sz="1800" dirty="0"/>
              <a:t>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	If d &lt; d</a:t>
            </a:r>
            <a:r>
              <a:rPr lang="en-US" sz="1800" baseline="-25000" dirty="0"/>
              <a:t>1</a:t>
            </a:r>
            <a:r>
              <a:rPr lang="en-US" sz="1800" dirty="0"/>
              <a:t> 		then 		</a:t>
            </a:r>
            <a:r>
              <a:rPr lang="en-US" sz="1800" b="1" dirty="0">
                <a:solidFill>
                  <a:srgbClr val="0000FF"/>
                </a:solidFill>
              </a:rPr>
              <a:t>Class = Blue</a:t>
            </a:r>
            <a:endParaRPr sz="1800" b="1" dirty="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	If d in [d</a:t>
            </a:r>
            <a:r>
              <a:rPr lang="en-US" sz="1800" baseline="-25000" dirty="0"/>
              <a:t>1</a:t>
            </a:r>
            <a:r>
              <a:rPr lang="en-US" sz="1800" dirty="0"/>
              <a:t>, d</a:t>
            </a:r>
            <a:r>
              <a:rPr lang="en-US" sz="1800" baseline="-25000" dirty="0"/>
              <a:t>2</a:t>
            </a:r>
            <a:r>
              <a:rPr lang="en-US" sz="1800" dirty="0"/>
              <a:t>)     	then 		</a:t>
            </a:r>
            <a:r>
              <a:rPr lang="en-US" sz="1800" b="1" dirty="0">
                <a:solidFill>
                  <a:srgbClr val="FF00FF"/>
                </a:solidFill>
              </a:rPr>
              <a:t>Class = Pink</a:t>
            </a:r>
            <a:endParaRPr sz="1800" b="1" dirty="0">
              <a:solidFill>
                <a:srgbClr val="FF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	If d in [d</a:t>
            </a:r>
            <a:r>
              <a:rPr lang="en-US" sz="1800" baseline="-25000" dirty="0"/>
              <a:t>2</a:t>
            </a:r>
            <a:r>
              <a:rPr lang="en-US" sz="1800" dirty="0"/>
              <a:t>, d</a:t>
            </a:r>
            <a:r>
              <a:rPr lang="en-US" sz="1800" baseline="-25000" dirty="0"/>
              <a:t>3</a:t>
            </a:r>
            <a:r>
              <a:rPr lang="en-US" sz="1800" dirty="0"/>
              <a:t>)      	then 		</a:t>
            </a:r>
            <a:r>
              <a:rPr lang="en-US" sz="1800" b="1" dirty="0"/>
              <a:t>Class = Black</a:t>
            </a:r>
            <a:endParaRPr sz="18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		If d &gt; d3             	then 		</a:t>
            </a:r>
            <a:r>
              <a:rPr lang="en-US" sz="1800" b="1" dirty="0">
                <a:solidFill>
                  <a:srgbClr val="BF5700"/>
                </a:solidFill>
              </a:rPr>
              <a:t>Class = Burnt Orange</a:t>
            </a:r>
            <a:endParaRPr sz="1800" b="1" dirty="0">
              <a:solidFill>
                <a:srgbClr val="BF5700"/>
              </a:solidFill>
            </a:endParaRPr>
          </a:p>
        </p:txBody>
      </p:sp>
      <p:sp>
        <p:nvSpPr>
          <p:cNvPr id="321" name="Google Shape;321;p23"/>
          <p:cNvSpPr txBox="1"/>
          <p:nvPr/>
        </p:nvSpPr>
        <p:spPr>
          <a:xfrm>
            <a:off x="2846088" y="2095400"/>
            <a:ext cx="447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endParaRPr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3"/>
          <p:cNvSpPr txBox="1"/>
          <p:nvPr/>
        </p:nvSpPr>
        <p:spPr>
          <a:xfrm>
            <a:off x="4104950" y="2095400"/>
            <a:ext cx="447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baseline="-25000">
                <a:latin typeface="Calibri"/>
                <a:ea typeface="Calibri"/>
                <a:cs typeface="Calibri"/>
                <a:sym typeface="Calibri"/>
              </a:rPr>
              <a:t>2</a:t>
            </a:r>
            <a:endParaRPr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3"/>
          <p:cNvSpPr txBox="1"/>
          <p:nvPr/>
        </p:nvSpPr>
        <p:spPr>
          <a:xfrm>
            <a:off x="5363838" y="2095400"/>
            <a:ext cx="4476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baseline="-25000">
                <a:latin typeface="Calibri"/>
                <a:ea typeface="Calibri"/>
                <a:cs typeface="Calibri"/>
                <a:sym typeface="Calibri"/>
              </a:rPr>
              <a:t>3</a:t>
            </a:r>
            <a:endParaRPr baseline="-250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4" name="Google Shape;324;p23"/>
          <p:cNvCxnSpPr/>
          <p:nvPr/>
        </p:nvCxnSpPr>
        <p:spPr>
          <a:xfrm>
            <a:off x="3068525" y="1914350"/>
            <a:ext cx="2700" cy="26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23"/>
          <p:cNvCxnSpPr/>
          <p:nvPr/>
        </p:nvCxnSpPr>
        <p:spPr>
          <a:xfrm>
            <a:off x="4327413" y="1914350"/>
            <a:ext cx="2700" cy="26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23"/>
          <p:cNvCxnSpPr/>
          <p:nvPr/>
        </p:nvCxnSpPr>
        <p:spPr>
          <a:xfrm>
            <a:off x="5586288" y="1914350"/>
            <a:ext cx="2700" cy="26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Beyond 1-D classification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332" name="Google Shape;332;p24"/>
          <p:cNvSpPr txBox="1"/>
          <p:nvPr/>
        </p:nvSpPr>
        <p:spPr>
          <a:xfrm>
            <a:off x="50" y="1038500"/>
            <a:ext cx="9144000" cy="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Real data will (most likely) not be perfectly separated in clusters.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→ </a:t>
            </a:r>
            <a:r>
              <a:rPr lang="en-US" sz="1800" b="1"/>
              <a:t>Use information from multiple 1-D embeddings simultaneously</a:t>
            </a:r>
            <a:r>
              <a:rPr lang="en-US" sz="1800"/>
              <a:t>.</a:t>
            </a:r>
            <a:endParaRPr sz="1800"/>
          </a:p>
        </p:txBody>
      </p:sp>
      <p:sp>
        <p:nvSpPr>
          <p:cNvPr id="333" name="Google Shape;333;p24"/>
          <p:cNvSpPr/>
          <p:nvPr/>
        </p:nvSpPr>
        <p:spPr>
          <a:xfrm>
            <a:off x="576350" y="2508850"/>
            <a:ext cx="4184400" cy="9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4"/>
          <p:cNvSpPr/>
          <p:nvPr/>
        </p:nvSpPr>
        <p:spPr>
          <a:xfrm>
            <a:off x="984150" y="2456500"/>
            <a:ext cx="772500" cy="200100"/>
          </a:xfrm>
          <a:prstGeom prst="rect">
            <a:avLst/>
          </a:prstGeom>
          <a:solidFill>
            <a:srgbClr val="FF8A0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4"/>
          <p:cNvSpPr/>
          <p:nvPr/>
        </p:nvSpPr>
        <p:spPr>
          <a:xfrm>
            <a:off x="2275076" y="2456500"/>
            <a:ext cx="772500" cy="200100"/>
          </a:xfrm>
          <a:prstGeom prst="rect">
            <a:avLst/>
          </a:prstGeom>
          <a:gradFill>
            <a:gsLst>
              <a:gs pos="0">
                <a:srgbClr val="4E29AA"/>
              </a:gs>
              <a:gs pos="100000">
                <a:srgbClr val="1E123D"/>
              </a:gs>
            </a:gsLst>
            <a:path path="circle">
              <a:fillToRect l="50000" t="50000" r="50000" b="50000"/>
            </a:path>
            <a:tileRect/>
          </a:gra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24"/>
          <p:cNvSpPr/>
          <p:nvPr/>
        </p:nvSpPr>
        <p:spPr>
          <a:xfrm>
            <a:off x="3566002" y="2456500"/>
            <a:ext cx="772500" cy="200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4"/>
          <p:cNvSpPr/>
          <p:nvPr/>
        </p:nvSpPr>
        <p:spPr>
          <a:xfrm>
            <a:off x="576347" y="4004275"/>
            <a:ext cx="4184400" cy="95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4"/>
          <p:cNvSpPr/>
          <p:nvPr/>
        </p:nvSpPr>
        <p:spPr>
          <a:xfrm>
            <a:off x="984147" y="3951925"/>
            <a:ext cx="575700" cy="200100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4"/>
          <p:cNvSpPr/>
          <p:nvPr/>
        </p:nvSpPr>
        <p:spPr>
          <a:xfrm>
            <a:off x="1910316" y="3951925"/>
            <a:ext cx="575700" cy="2001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"/>
          <p:cNvSpPr/>
          <p:nvPr/>
        </p:nvSpPr>
        <p:spPr>
          <a:xfrm>
            <a:off x="2836486" y="3951925"/>
            <a:ext cx="575700" cy="200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4"/>
          <p:cNvSpPr/>
          <p:nvPr/>
        </p:nvSpPr>
        <p:spPr>
          <a:xfrm>
            <a:off x="3762655" y="3951925"/>
            <a:ext cx="575700" cy="200100"/>
          </a:xfrm>
          <a:prstGeom prst="rect">
            <a:avLst/>
          </a:prstGeom>
          <a:solidFill>
            <a:srgbClr val="FF8A05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"/>
          <p:cNvSpPr txBox="1"/>
          <p:nvPr/>
        </p:nvSpPr>
        <p:spPr>
          <a:xfrm>
            <a:off x="1827925" y="1915988"/>
            <a:ext cx="1666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Classifier 1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4"/>
          <p:cNvSpPr txBox="1"/>
          <p:nvPr/>
        </p:nvSpPr>
        <p:spPr>
          <a:xfrm>
            <a:off x="1835150" y="3437425"/>
            <a:ext cx="1666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Classifier 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4"/>
          <p:cNvSpPr/>
          <p:nvPr/>
        </p:nvSpPr>
        <p:spPr>
          <a:xfrm>
            <a:off x="4760750" y="2400400"/>
            <a:ext cx="1771800" cy="18183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Mixture algorithm</a:t>
            </a:r>
            <a:endParaRPr sz="1800" dirty="0"/>
          </a:p>
        </p:txBody>
      </p:sp>
      <p:sp>
        <p:nvSpPr>
          <p:cNvPr id="345" name="Google Shape;345;p24"/>
          <p:cNvSpPr/>
          <p:nvPr/>
        </p:nvSpPr>
        <p:spPr>
          <a:xfrm>
            <a:off x="6532550" y="3236050"/>
            <a:ext cx="1181100" cy="147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4"/>
          <p:cNvSpPr txBox="1"/>
          <p:nvPr/>
        </p:nvSpPr>
        <p:spPr>
          <a:xfrm>
            <a:off x="7148450" y="2590800"/>
            <a:ext cx="1419300" cy="5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Final classifier output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4"/>
          <p:cNvSpPr/>
          <p:nvPr/>
        </p:nvSpPr>
        <p:spPr>
          <a:xfrm>
            <a:off x="729600" y="3830425"/>
            <a:ext cx="1084800" cy="443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4"/>
          <p:cNvSpPr txBox="1"/>
          <p:nvPr/>
        </p:nvSpPr>
        <p:spPr>
          <a:xfrm>
            <a:off x="562350" y="4362450"/>
            <a:ext cx="1419300" cy="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Each classifier is most accurate for its own cluster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4"/>
          <p:cNvSpPr/>
          <p:nvPr/>
        </p:nvSpPr>
        <p:spPr>
          <a:xfrm>
            <a:off x="828000" y="2335000"/>
            <a:ext cx="1084800" cy="443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4"/>
          <p:cNvSpPr/>
          <p:nvPr/>
        </p:nvSpPr>
        <p:spPr>
          <a:xfrm>
            <a:off x="3508100" y="3830413"/>
            <a:ext cx="1084800" cy="443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4"/>
          <p:cNvSpPr/>
          <p:nvPr/>
        </p:nvSpPr>
        <p:spPr>
          <a:xfrm>
            <a:off x="3409850" y="2335000"/>
            <a:ext cx="1084800" cy="4431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4"/>
          <p:cNvSpPr txBox="1"/>
          <p:nvPr/>
        </p:nvSpPr>
        <p:spPr>
          <a:xfrm>
            <a:off x="3090500" y="4362450"/>
            <a:ext cx="1920000" cy="7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Accuracy is boosted by combining different </a:t>
            </a:r>
            <a:r>
              <a:rPr lang="en-US" sz="1200" i="1">
                <a:latin typeface="Calibri"/>
                <a:ea typeface="Calibri"/>
                <a:cs typeface="Calibri"/>
                <a:sym typeface="Calibri"/>
              </a:rPr>
              <a:t>viewpoints 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of same cluster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Multi-expert classification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358" name="Google Shape;358;p25"/>
          <p:cNvSpPr/>
          <p:nvPr/>
        </p:nvSpPr>
        <p:spPr>
          <a:xfrm>
            <a:off x="652500" y="1409700"/>
            <a:ext cx="1409700" cy="3000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(Deep) Supervised Clustering</a:t>
            </a:r>
            <a:endParaRPr sz="1800"/>
          </a:p>
        </p:txBody>
      </p:sp>
      <p:sp>
        <p:nvSpPr>
          <p:cNvPr id="359" name="Google Shape;359;p25"/>
          <p:cNvSpPr/>
          <p:nvPr/>
        </p:nvSpPr>
        <p:spPr>
          <a:xfrm>
            <a:off x="2800425" y="1409700"/>
            <a:ext cx="1609800" cy="604200"/>
          </a:xfrm>
          <a:prstGeom prst="rect">
            <a:avLst/>
          </a:prstGeom>
          <a:solidFill>
            <a:srgbClr val="BF5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Distance Embedding</a:t>
            </a:r>
            <a:endParaRPr sz="1600" baseline="-25000">
              <a:solidFill>
                <a:schemeClr val="lt1"/>
              </a:solidFill>
            </a:endParaRPr>
          </a:p>
        </p:txBody>
      </p:sp>
      <p:sp>
        <p:nvSpPr>
          <p:cNvPr id="360" name="Google Shape;360;p25"/>
          <p:cNvSpPr/>
          <p:nvPr/>
        </p:nvSpPr>
        <p:spPr>
          <a:xfrm>
            <a:off x="2800425" y="2314575"/>
            <a:ext cx="1609800" cy="6042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Distance Embedding</a:t>
            </a:r>
            <a:endParaRPr sz="1600" baseline="-25000">
              <a:solidFill>
                <a:schemeClr val="lt1"/>
              </a:solidFill>
            </a:endParaRPr>
          </a:p>
        </p:txBody>
      </p:sp>
      <p:sp>
        <p:nvSpPr>
          <p:cNvPr id="361" name="Google Shape;361;p25"/>
          <p:cNvSpPr/>
          <p:nvPr/>
        </p:nvSpPr>
        <p:spPr>
          <a:xfrm>
            <a:off x="2800425" y="3806100"/>
            <a:ext cx="1609800" cy="6042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Distance Embedding</a:t>
            </a:r>
            <a:endParaRPr sz="1600" baseline="-25000">
              <a:solidFill>
                <a:schemeClr val="lt1"/>
              </a:solidFill>
            </a:endParaRPr>
          </a:p>
        </p:txBody>
      </p:sp>
      <p:sp>
        <p:nvSpPr>
          <p:cNvPr id="362" name="Google Shape;362;p25"/>
          <p:cNvSpPr txBox="1"/>
          <p:nvPr/>
        </p:nvSpPr>
        <p:spPr>
          <a:xfrm>
            <a:off x="3057675" y="3219438"/>
            <a:ext cx="10953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...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3" name="Google Shape;363;p25"/>
          <p:cNvCxnSpPr>
            <a:stCxn id="358" idx="3"/>
            <a:endCxn id="359" idx="1"/>
          </p:cNvCxnSpPr>
          <p:nvPr/>
        </p:nvCxnSpPr>
        <p:spPr>
          <a:xfrm rot="10800000" flipH="1">
            <a:off x="2062200" y="1711800"/>
            <a:ext cx="738300" cy="11982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4" name="Google Shape;364;p25"/>
          <p:cNvCxnSpPr>
            <a:stCxn id="358" idx="3"/>
            <a:endCxn id="360" idx="1"/>
          </p:cNvCxnSpPr>
          <p:nvPr/>
        </p:nvCxnSpPr>
        <p:spPr>
          <a:xfrm rot="10800000" flipH="1">
            <a:off x="2062200" y="2616600"/>
            <a:ext cx="738300" cy="2934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65" name="Google Shape;365;p25"/>
          <p:cNvCxnSpPr>
            <a:stCxn id="358" idx="3"/>
            <a:endCxn id="361" idx="1"/>
          </p:cNvCxnSpPr>
          <p:nvPr/>
        </p:nvCxnSpPr>
        <p:spPr>
          <a:xfrm>
            <a:off x="2062200" y="2910000"/>
            <a:ext cx="738300" cy="11982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66" name="Google Shape;366;p25"/>
          <p:cNvSpPr/>
          <p:nvPr/>
        </p:nvSpPr>
        <p:spPr>
          <a:xfrm>
            <a:off x="4886400" y="1409700"/>
            <a:ext cx="1609800" cy="604200"/>
          </a:xfrm>
          <a:prstGeom prst="rect">
            <a:avLst/>
          </a:prstGeom>
          <a:solidFill>
            <a:srgbClr val="BF5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1-D Classifier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67" name="Google Shape;367;p25"/>
          <p:cNvSpPr/>
          <p:nvPr/>
        </p:nvSpPr>
        <p:spPr>
          <a:xfrm>
            <a:off x="4886400" y="2314575"/>
            <a:ext cx="1609800" cy="6042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1-D Classifier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68" name="Google Shape;368;p25"/>
          <p:cNvSpPr/>
          <p:nvPr/>
        </p:nvSpPr>
        <p:spPr>
          <a:xfrm>
            <a:off x="4886400" y="3806100"/>
            <a:ext cx="1609800" cy="6042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1-D Classifier</a:t>
            </a:r>
            <a:endParaRPr sz="1600">
              <a:solidFill>
                <a:schemeClr val="lt1"/>
              </a:solidFill>
            </a:endParaRPr>
          </a:p>
        </p:txBody>
      </p:sp>
      <p:cxnSp>
        <p:nvCxnSpPr>
          <p:cNvPr id="369" name="Google Shape;369;p25"/>
          <p:cNvCxnSpPr>
            <a:stCxn id="359" idx="3"/>
            <a:endCxn id="366" idx="1"/>
          </p:cNvCxnSpPr>
          <p:nvPr/>
        </p:nvCxnSpPr>
        <p:spPr>
          <a:xfrm>
            <a:off x="4410225" y="1711800"/>
            <a:ext cx="47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0" name="Google Shape;370;p25"/>
          <p:cNvCxnSpPr>
            <a:stCxn id="360" idx="3"/>
            <a:endCxn id="367" idx="1"/>
          </p:cNvCxnSpPr>
          <p:nvPr/>
        </p:nvCxnSpPr>
        <p:spPr>
          <a:xfrm>
            <a:off x="4410225" y="2616675"/>
            <a:ext cx="47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1" name="Google Shape;371;p25"/>
          <p:cNvCxnSpPr>
            <a:stCxn id="361" idx="3"/>
            <a:endCxn id="368" idx="1"/>
          </p:cNvCxnSpPr>
          <p:nvPr/>
        </p:nvCxnSpPr>
        <p:spPr>
          <a:xfrm>
            <a:off x="4410225" y="4108200"/>
            <a:ext cx="47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2" name="Google Shape;372;p25"/>
          <p:cNvSpPr/>
          <p:nvPr/>
        </p:nvSpPr>
        <p:spPr>
          <a:xfrm>
            <a:off x="7234200" y="1409700"/>
            <a:ext cx="1257300" cy="3000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Mixture of experts</a:t>
            </a:r>
            <a:endParaRPr sz="1800"/>
          </a:p>
        </p:txBody>
      </p:sp>
      <p:cxnSp>
        <p:nvCxnSpPr>
          <p:cNvPr id="373" name="Google Shape;373;p25"/>
          <p:cNvCxnSpPr>
            <a:stCxn id="366" idx="3"/>
            <a:endCxn id="372" idx="1"/>
          </p:cNvCxnSpPr>
          <p:nvPr/>
        </p:nvCxnSpPr>
        <p:spPr>
          <a:xfrm>
            <a:off x="6496200" y="1711800"/>
            <a:ext cx="738000" cy="119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4" name="Google Shape;374;p25"/>
          <p:cNvCxnSpPr>
            <a:stCxn id="367" idx="3"/>
            <a:endCxn id="372" idx="1"/>
          </p:cNvCxnSpPr>
          <p:nvPr/>
        </p:nvCxnSpPr>
        <p:spPr>
          <a:xfrm>
            <a:off x="6496200" y="2616675"/>
            <a:ext cx="738000" cy="293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5" name="Google Shape;375;p25"/>
          <p:cNvCxnSpPr>
            <a:stCxn id="368" idx="3"/>
            <a:endCxn id="372" idx="1"/>
          </p:cNvCxnSpPr>
          <p:nvPr/>
        </p:nvCxnSpPr>
        <p:spPr>
          <a:xfrm rot="10800000" flipH="1">
            <a:off x="6496200" y="2910000"/>
            <a:ext cx="738000" cy="1198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6" name="Google Shape;376;p25"/>
          <p:cNvCxnSpPr>
            <a:stCxn id="372" idx="3"/>
          </p:cNvCxnSpPr>
          <p:nvPr/>
        </p:nvCxnSpPr>
        <p:spPr>
          <a:xfrm rot="10800000" flipH="1">
            <a:off x="8491500" y="2905200"/>
            <a:ext cx="5049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77" name="Google Shape;377;p25"/>
          <p:cNvCxnSpPr/>
          <p:nvPr/>
        </p:nvCxnSpPr>
        <p:spPr>
          <a:xfrm rot="10800000" flipH="1">
            <a:off x="147600" y="2905200"/>
            <a:ext cx="5049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8" name="Google Shape;378;p25"/>
          <p:cNvSpPr txBox="1"/>
          <p:nvPr/>
        </p:nvSpPr>
        <p:spPr>
          <a:xfrm>
            <a:off x="5145925" y="3219438"/>
            <a:ext cx="10953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...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9" name="Google Shape;379;p25"/>
          <p:cNvCxnSpPr/>
          <p:nvPr/>
        </p:nvCxnSpPr>
        <p:spPr>
          <a:xfrm flipH="1">
            <a:off x="4654125" y="1219200"/>
            <a:ext cx="3600" cy="365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380" name="Google Shape;380;p25"/>
          <p:cNvSpPr txBox="1"/>
          <p:nvPr/>
        </p:nvSpPr>
        <p:spPr>
          <a:xfrm>
            <a:off x="4734000" y="4539825"/>
            <a:ext cx="2247900" cy="550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Experts added in order of variances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6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Simulation results - Synthetic data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386" name="Google Shape;386;p26"/>
          <p:cNvSpPr txBox="1"/>
          <p:nvPr/>
        </p:nvSpPr>
        <p:spPr>
          <a:xfrm>
            <a:off x="50" y="1038500"/>
            <a:ext cx="5331600" cy="4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Assume the supervised clustering is perfect.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Two synthetic scenarios: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dirty="0"/>
              <a:t>10 clusters in 10-D with high noise.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dirty="0"/>
              <a:t>25 clusters in 10-D with low noise.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Two goals: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dirty="0"/>
              <a:t>Compare proposed ordering vs. random.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sz="1800" dirty="0"/>
              <a:t>Investigate impact of distance metric (L1 vs. L2 vs. cosine).</a:t>
            </a:r>
            <a:endParaRPr sz="1800" dirty="0"/>
          </a:p>
        </p:txBody>
      </p:sp>
      <p:pic>
        <p:nvPicPr>
          <p:cNvPr id="387" name="Google Shape;387;p26"/>
          <p:cNvPicPr preferRelativeResize="0"/>
          <p:nvPr/>
        </p:nvPicPr>
        <p:blipFill rotWithShape="1">
          <a:blip r:embed="rId3">
            <a:alphaModFix/>
          </a:blip>
          <a:srcRect l="5435" t="9037" r="8156" b="4315"/>
          <a:stretch/>
        </p:blipFill>
        <p:spPr>
          <a:xfrm>
            <a:off x="5131200" y="1497650"/>
            <a:ext cx="3696922" cy="278042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6"/>
          <p:cNvSpPr txBox="1"/>
          <p:nvPr/>
        </p:nvSpPr>
        <p:spPr>
          <a:xfrm>
            <a:off x="5331613" y="4278075"/>
            <a:ext cx="32961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10-D clusters visualized with T-SNE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7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Simulation results - Synthetic data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394" name="Google Shape;394;p27"/>
          <p:cNvSpPr txBox="1"/>
          <p:nvPr/>
        </p:nvSpPr>
        <p:spPr>
          <a:xfrm>
            <a:off x="50" y="1038500"/>
            <a:ext cx="91440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Use a 3-hidden layer </a:t>
            </a:r>
            <a:r>
              <a:rPr lang="en-US" sz="1800" dirty="0" err="1"/>
              <a:t>ReLU</a:t>
            </a:r>
            <a:r>
              <a:rPr lang="en-US" sz="1800" dirty="0"/>
              <a:t> classification network </a:t>
            </a:r>
            <a:r>
              <a:rPr lang="en-US" sz="1800" b="1" dirty="0"/>
              <a:t>jointly trained </a:t>
            </a:r>
            <a:r>
              <a:rPr lang="en-US" sz="1800" dirty="0"/>
              <a:t>on an </a:t>
            </a:r>
            <a:r>
              <a:rPr lang="en-US" sz="1800" b="1" dirty="0"/>
              <a:t>incrementally increasing</a:t>
            </a:r>
            <a:r>
              <a:rPr lang="en-US" sz="1800" dirty="0"/>
              <a:t> number of distance embeddings.</a:t>
            </a:r>
            <a:endParaRPr sz="1800" dirty="0"/>
          </a:p>
        </p:txBody>
      </p:sp>
      <p:sp>
        <p:nvSpPr>
          <p:cNvPr id="396" name="Google Shape;396;p27"/>
          <p:cNvSpPr txBox="1"/>
          <p:nvPr/>
        </p:nvSpPr>
        <p:spPr>
          <a:xfrm>
            <a:off x="50" y="2053025"/>
            <a:ext cx="5069400" cy="26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10 clusters centered at points in [-1, 1]</a:t>
            </a:r>
            <a:r>
              <a:rPr lang="en-US" sz="1600" baseline="30000" dirty="0"/>
              <a:t>10</a:t>
            </a:r>
            <a:r>
              <a:rPr lang="en-US" sz="1600" dirty="0"/>
              <a:t>.</a:t>
            </a:r>
            <a:endParaRPr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N(0, 0.5) noise → Very noisy scenario, major overlap between clusters.</a:t>
            </a: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→ Cosine distance is better in disentangling overlapped clusters.</a:t>
            </a:r>
            <a:endParaRPr sz="1600" dirty="0"/>
          </a:p>
        </p:txBody>
      </p:sp>
      <p:pic>
        <p:nvPicPr>
          <p:cNvPr id="397" name="Google Shape;397;p27"/>
          <p:cNvPicPr preferRelativeResize="0"/>
          <p:nvPr/>
        </p:nvPicPr>
        <p:blipFill rotWithShape="1">
          <a:blip r:embed="rId3">
            <a:alphaModFix/>
          </a:blip>
          <a:srcRect l="4620" t="10043" r="8027" b="3964"/>
          <a:stretch/>
        </p:blipFill>
        <p:spPr>
          <a:xfrm>
            <a:off x="4707350" y="1594300"/>
            <a:ext cx="4355000" cy="32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Motivation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51" name="Google Shape;51;p10"/>
          <p:cNvSpPr txBox="1"/>
          <p:nvPr/>
        </p:nvSpPr>
        <p:spPr>
          <a:xfrm>
            <a:off x="50" y="1114700"/>
            <a:ext cx="4125300" cy="18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Leverage the power of deep networks.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Multiple perspectives of interpretability.</a:t>
            </a: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2" name="Google Shape;5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100" y="1432550"/>
            <a:ext cx="5169660" cy="2873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10"/>
          <p:cNvGrpSpPr/>
          <p:nvPr/>
        </p:nvGrpSpPr>
        <p:grpSpPr>
          <a:xfrm>
            <a:off x="7068150" y="1639175"/>
            <a:ext cx="1303200" cy="1820393"/>
            <a:chOff x="7068150" y="1639175"/>
            <a:chExt cx="1303200" cy="1820393"/>
          </a:xfrm>
        </p:grpSpPr>
        <p:sp>
          <p:nvSpPr>
            <p:cNvPr id="54" name="Google Shape;54;p10"/>
            <p:cNvSpPr/>
            <p:nvPr/>
          </p:nvSpPr>
          <p:spPr>
            <a:xfrm>
              <a:off x="7145850" y="1880200"/>
              <a:ext cx="310800" cy="250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" name="Google Shape;55;p10"/>
            <p:cNvCxnSpPr>
              <a:endCxn id="54" idx="4"/>
            </p:cNvCxnSpPr>
            <p:nvPr/>
          </p:nvCxnSpPr>
          <p:spPr>
            <a:xfrm rot="5400000" flipH="1">
              <a:off x="6839850" y="2592568"/>
              <a:ext cx="1483800" cy="250200"/>
            </a:xfrm>
            <a:prstGeom prst="curvedConnector2">
              <a:avLst/>
            </a:prstGeom>
            <a:noFill/>
            <a:ln w="19050" cap="flat" cmpd="sng">
              <a:solidFill>
                <a:srgbClr val="00B000"/>
              </a:solidFill>
              <a:prstDash val="lgDash"/>
              <a:round/>
              <a:headEnd type="none" w="med" len="med"/>
              <a:tailEnd type="triangle" w="med" len="med"/>
            </a:ln>
          </p:spPr>
        </p:cxnSp>
        <p:sp>
          <p:nvSpPr>
            <p:cNvPr id="56" name="Google Shape;56;p10"/>
            <p:cNvSpPr txBox="1"/>
            <p:nvPr/>
          </p:nvSpPr>
          <p:spPr>
            <a:xfrm>
              <a:off x="7068150" y="1639175"/>
              <a:ext cx="1303200" cy="33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>
                  <a:latin typeface="Calibri"/>
                  <a:ea typeface="Calibri"/>
                  <a:cs typeface="Calibri"/>
                  <a:sym typeface="Calibri"/>
                </a:rPr>
                <a:t>This work</a:t>
              </a:r>
              <a:endParaRPr b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" name="Google Shape;57;p10"/>
          <p:cNvSpPr txBox="1"/>
          <p:nvPr/>
        </p:nvSpPr>
        <p:spPr>
          <a:xfrm>
            <a:off x="50" y="2686925"/>
            <a:ext cx="4125300" cy="10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Interpretability and accuracy are competing goals.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8" name="Google Shape;58;p10"/>
          <p:cNvSpPr txBox="1"/>
          <p:nvPr/>
        </p:nvSpPr>
        <p:spPr>
          <a:xfrm>
            <a:off x="50" y="3651375"/>
            <a:ext cx="4125300" cy="21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Our work: holistic approach to achieve interpretability.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7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Simulation results - Synthetic data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394" name="Google Shape;394;p27"/>
          <p:cNvSpPr txBox="1"/>
          <p:nvPr/>
        </p:nvSpPr>
        <p:spPr>
          <a:xfrm>
            <a:off x="50" y="1038500"/>
            <a:ext cx="9144000" cy="6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Proposed order is better than random order.</a:t>
            </a:r>
            <a:endParaRPr sz="1800" dirty="0"/>
          </a:p>
        </p:txBody>
      </p:sp>
      <p:pic>
        <p:nvPicPr>
          <p:cNvPr id="397" name="Google Shape;397;p27"/>
          <p:cNvPicPr preferRelativeResize="0"/>
          <p:nvPr/>
        </p:nvPicPr>
        <p:blipFill rotWithShape="1">
          <a:blip r:embed="rId3"/>
          <a:srcRect l="4620" t="10043" r="8027" b="3964"/>
          <a:stretch>
            <a:fillRect/>
          </a:stretch>
        </p:blipFill>
        <p:spPr>
          <a:xfrm>
            <a:off x="338750" y="1594300"/>
            <a:ext cx="4286900" cy="32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97;p27">
            <a:extLst>
              <a:ext uri="{FF2B5EF4-FFF2-40B4-BE49-F238E27FC236}">
                <a16:creationId xmlns:a16="http://schemas.microsoft.com/office/drawing/2014/main" id="{A444F39D-BDA9-4555-9953-B6713697681C}"/>
              </a:ext>
            </a:extLst>
          </p:cNvPr>
          <p:cNvPicPr preferRelativeResize="0"/>
          <p:nvPr/>
        </p:nvPicPr>
        <p:blipFill rotWithShape="1">
          <a:blip r:embed="rId4"/>
          <a:srcRect l="4620" t="10043" r="8027" b="3964"/>
          <a:stretch>
            <a:fillRect/>
          </a:stretch>
        </p:blipFill>
        <p:spPr>
          <a:xfrm>
            <a:off x="4741400" y="1594300"/>
            <a:ext cx="4286900" cy="3215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4457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8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Simulation results - Synthetic data</a:t>
            </a:r>
            <a:endParaRPr sz="2400">
              <a:solidFill>
                <a:srgbClr val="E48800"/>
              </a:solidFill>
            </a:endParaRPr>
          </a:p>
        </p:txBody>
      </p:sp>
      <p:pic>
        <p:nvPicPr>
          <p:cNvPr id="403" name="Google Shape;403;p28"/>
          <p:cNvPicPr preferRelativeResize="0"/>
          <p:nvPr/>
        </p:nvPicPr>
        <p:blipFill rotWithShape="1">
          <a:blip r:embed="rId3">
            <a:alphaModFix/>
          </a:blip>
          <a:srcRect l="2956" t="8654" r="8273" b="913"/>
          <a:stretch/>
        </p:blipFill>
        <p:spPr>
          <a:xfrm>
            <a:off x="0" y="1459025"/>
            <a:ext cx="4184698" cy="3197578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8"/>
          <p:cNvSpPr txBox="1"/>
          <p:nvPr/>
        </p:nvSpPr>
        <p:spPr>
          <a:xfrm>
            <a:off x="4336675" y="1156300"/>
            <a:ext cx="4807200" cy="3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25 clusters centered at points in [-1, 1]</a:t>
            </a:r>
            <a:r>
              <a:rPr lang="en-US" sz="1600" baseline="30000"/>
              <a:t>10</a:t>
            </a:r>
            <a:r>
              <a:rPr lang="en-US" sz="1600"/>
              <a:t>.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N(0, 0.02) noise → Low noise, well-clustered scenario.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/>
              <a:t>Results</a:t>
            </a:r>
            <a:r>
              <a:rPr lang="en-US" sz="1600"/>
              <a:t>: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→ Ordering reduces number of required embeddings when we are greedy.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→ L2 distance better at classifying clustered data.</a:t>
            </a:r>
            <a:endParaRPr sz="16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9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Simulation results - Adversarial autoencoders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410" name="Google Shape;410;p29"/>
          <p:cNvSpPr txBox="1"/>
          <p:nvPr/>
        </p:nvSpPr>
        <p:spPr>
          <a:xfrm>
            <a:off x="50" y="1038500"/>
            <a:ext cx="9144000" cy="7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For real datasets, we use an adversarial autoencoder for </a:t>
            </a:r>
            <a:r>
              <a:rPr lang="en-US" sz="1800" b="1"/>
              <a:t>deep supervised clustering</a:t>
            </a:r>
            <a:r>
              <a:rPr lang="en-US" sz="1800"/>
              <a:t>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	→ Allows mapping data to a multimodal distribution in a supervised way.</a:t>
            </a:r>
            <a:endParaRPr sz="1800"/>
          </a:p>
        </p:txBody>
      </p:sp>
      <p:sp>
        <p:nvSpPr>
          <p:cNvPr id="411" name="Google Shape;411;p29"/>
          <p:cNvSpPr/>
          <p:nvPr/>
        </p:nvSpPr>
        <p:spPr>
          <a:xfrm>
            <a:off x="2631540" y="1979300"/>
            <a:ext cx="1221900" cy="12573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Encoder</a:t>
            </a:r>
            <a:endParaRPr/>
          </a:p>
        </p:txBody>
      </p:sp>
      <p:sp>
        <p:nvSpPr>
          <p:cNvPr id="412" name="Google Shape;412;p29"/>
          <p:cNvSpPr/>
          <p:nvPr/>
        </p:nvSpPr>
        <p:spPr>
          <a:xfrm>
            <a:off x="5105194" y="1979300"/>
            <a:ext cx="1221900" cy="12573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Decoder</a:t>
            </a:r>
            <a:endParaRPr/>
          </a:p>
        </p:txBody>
      </p:sp>
      <p:sp>
        <p:nvSpPr>
          <p:cNvPr id="413" name="Google Shape;413;p29"/>
          <p:cNvSpPr/>
          <p:nvPr/>
        </p:nvSpPr>
        <p:spPr>
          <a:xfrm>
            <a:off x="5105194" y="3465200"/>
            <a:ext cx="1221900" cy="12573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Discriminator</a:t>
            </a:r>
            <a:endParaRPr/>
          </a:p>
        </p:txBody>
      </p:sp>
      <p:cxnSp>
        <p:nvCxnSpPr>
          <p:cNvPr id="414" name="Google Shape;414;p29"/>
          <p:cNvCxnSpPr>
            <a:stCxn id="411" idx="3"/>
            <a:endCxn id="412" idx="1"/>
          </p:cNvCxnSpPr>
          <p:nvPr/>
        </p:nvCxnSpPr>
        <p:spPr>
          <a:xfrm>
            <a:off x="3853440" y="2607950"/>
            <a:ext cx="125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5" name="Google Shape;415;p29"/>
          <p:cNvCxnSpPr>
            <a:stCxn id="411" idx="3"/>
            <a:endCxn id="413" idx="1"/>
          </p:cNvCxnSpPr>
          <p:nvPr/>
        </p:nvCxnSpPr>
        <p:spPr>
          <a:xfrm>
            <a:off x="3853440" y="2607950"/>
            <a:ext cx="1251900" cy="1485900"/>
          </a:xfrm>
          <a:prstGeom prst="bentConnector3">
            <a:avLst>
              <a:gd name="adj1" fmla="val 4999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6" name="Google Shape;416;p29"/>
          <p:cNvCxnSpPr/>
          <p:nvPr/>
        </p:nvCxnSpPr>
        <p:spPr>
          <a:xfrm rot="10800000" flipH="1">
            <a:off x="6327090" y="2606750"/>
            <a:ext cx="6477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7" name="Google Shape;417;p29"/>
          <p:cNvCxnSpPr/>
          <p:nvPr/>
        </p:nvCxnSpPr>
        <p:spPr>
          <a:xfrm rot="10800000" flipH="1">
            <a:off x="6327090" y="4093250"/>
            <a:ext cx="6477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8" name="Google Shape;418;p29"/>
          <p:cNvCxnSpPr/>
          <p:nvPr/>
        </p:nvCxnSpPr>
        <p:spPr>
          <a:xfrm rot="10800000" flipH="1">
            <a:off x="1983990" y="2606750"/>
            <a:ext cx="6477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9" name="Google Shape;419;p29"/>
          <p:cNvCxnSpPr/>
          <p:nvPr/>
        </p:nvCxnSpPr>
        <p:spPr>
          <a:xfrm rot="10800000" flipH="1">
            <a:off x="4090290" y="4330775"/>
            <a:ext cx="10149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0" name="Google Shape;420;p29"/>
          <p:cNvCxnSpPr/>
          <p:nvPr/>
        </p:nvCxnSpPr>
        <p:spPr>
          <a:xfrm rot="10800000" flipH="1">
            <a:off x="2463015" y="4330775"/>
            <a:ext cx="832200" cy="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1" name="Google Shape;421;p29"/>
          <p:cNvSpPr/>
          <p:nvPr/>
        </p:nvSpPr>
        <p:spPr>
          <a:xfrm>
            <a:off x="3290190" y="3898625"/>
            <a:ext cx="800100" cy="8655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AWGN</a:t>
            </a:r>
            <a:endParaRPr/>
          </a:p>
        </p:txBody>
      </p:sp>
      <p:sp>
        <p:nvSpPr>
          <p:cNvPr id="422" name="Google Shape;422;p29"/>
          <p:cNvSpPr txBox="1"/>
          <p:nvPr/>
        </p:nvSpPr>
        <p:spPr>
          <a:xfrm>
            <a:off x="1878940" y="2149550"/>
            <a:ext cx="64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29"/>
          <p:cNvSpPr txBox="1"/>
          <p:nvPr/>
        </p:nvSpPr>
        <p:spPr>
          <a:xfrm>
            <a:off x="6412840" y="2149550"/>
            <a:ext cx="64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29"/>
          <p:cNvSpPr txBox="1"/>
          <p:nvPr/>
        </p:nvSpPr>
        <p:spPr>
          <a:xfrm>
            <a:off x="6412840" y="3416375"/>
            <a:ext cx="647700" cy="6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Fake/Real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29"/>
          <p:cNvSpPr txBox="1"/>
          <p:nvPr/>
        </p:nvSpPr>
        <p:spPr>
          <a:xfrm>
            <a:off x="2555215" y="3898550"/>
            <a:ext cx="64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Label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6" name="Google Shape;426;p29"/>
          <p:cNvCxnSpPr>
            <a:endCxn id="413" idx="2"/>
          </p:cNvCxnSpPr>
          <p:nvPr/>
        </p:nvCxnSpPr>
        <p:spPr>
          <a:xfrm>
            <a:off x="2488444" y="4330700"/>
            <a:ext cx="3227700" cy="391800"/>
          </a:xfrm>
          <a:prstGeom prst="bentConnector4">
            <a:avLst>
              <a:gd name="adj1" fmla="val 13873"/>
              <a:gd name="adj2" fmla="val 16077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7" name="Google Shape;427;p29"/>
          <p:cNvSpPr txBox="1"/>
          <p:nvPr/>
        </p:nvSpPr>
        <p:spPr>
          <a:xfrm>
            <a:off x="4155465" y="2149550"/>
            <a:ext cx="647700" cy="3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Latent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0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Simulation results - MNIST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434" name="Google Shape;434;p30"/>
          <p:cNvSpPr txBox="1"/>
          <p:nvPr/>
        </p:nvSpPr>
        <p:spPr>
          <a:xfrm>
            <a:off x="4139525" y="1038500"/>
            <a:ext cx="5004300" cy="23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FC architecture, 4 hidden layers per encoder/decoder/discriminator.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Latent dimension = 10.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Silhouette score = 0.48 (1 is best).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b="1"/>
              <a:t>Cosine distance</a:t>
            </a:r>
            <a:r>
              <a:rPr lang="en-US" sz="1800"/>
              <a:t>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Prototype images (centers):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435" name="Google Shape;435;p30"/>
          <p:cNvPicPr preferRelativeResize="0"/>
          <p:nvPr/>
        </p:nvPicPr>
        <p:blipFill rotWithShape="1">
          <a:blip r:embed="rId3">
            <a:alphaModFix/>
          </a:blip>
          <a:srcRect l="7474" t="9055" r="6806" b="5430"/>
          <a:stretch/>
        </p:blipFill>
        <p:spPr>
          <a:xfrm>
            <a:off x="60525" y="1038500"/>
            <a:ext cx="4048480" cy="403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8450" y="3478838"/>
            <a:ext cx="919277" cy="73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7725" y="3478838"/>
            <a:ext cx="919277" cy="73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7000" y="3478838"/>
            <a:ext cx="919277" cy="73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1325" y="3478838"/>
            <a:ext cx="919277" cy="73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1925" y="3478838"/>
            <a:ext cx="919277" cy="73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8450" y="4263900"/>
            <a:ext cx="919277" cy="73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97725" y="4263900"/>
            <a:ext cx="919277" cy="73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217000" y="4263900"/>
            <a:ext cx="919277" cy="73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21325" y="4263900"/>
            <a:ext cx="919277" cy="73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81925" y="4263900"/>
            <a:ext cx="919277" cy="73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2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Simulation results - MNIST</a:t>
            </a:r>
            <a:endParaRPr sz="2400">
              <a:solidFill>
                <a:srgbClr val="E48800"/>
              </a:solidFill>
            </a:endParaRPr>
          </a:p>
        </p:txBody>
      </p:sp>
      <p:pic>
        <p:nvPicPr>
          <p:cNvPr id="457" name="Google Shape;457;p32"/>
          <p:cNvPicPr preferRelativeResize="0"/>
          <p:nvPr/>
        </p:nvPicPr>
        <p:blipFill rotWithShape="1">
          <a:blip r:embed="rId3">
            <a:alphaModFix/>
          </a:blip>
          <a:srcRect t="8650" r="7595"/>
          <a:stretch/>
        </p:blipFill>
        <p:spPr>
          <a:xfrm>
            <a:off x="2684925" y="1163175"/>
            <a:ext cx="4836451" cy="3585874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2"/>
          <p:cNvSpPr txBox="1"/>
          <p:nvPr/>
        </p:nvSpPr>
        <p:spPr>
          <a:xfrm>
            <a:off x="0" y="3567375"/>
            <a:ext cx="27432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Classification with 1 prototype → 85% validation accuracy!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(prior work = 10%)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2"/>
          <p:cNvSpPr/>
          <p:nvPr/>
        </p:nvSpPr>
        <p:spPr>
          <a:xfrm>
            <a:off x="3442450" y="2968975"/>
            <a:ext cx="161400" cy="188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0" name="Google Shape;460;p32"/>
          <p:cNvCxnSpPr>
            <a:stCxn id="459" idx="3"/>
            <a:endCxn id="458" idx="0"/>
          </p:cNvCxnSpPr>
          <p:nvPr/>
        </p:nvCxnSpPr>
        <p:spPr>
          <a:xfrm flipH="1">
            <a:off x="1371486" y="3129784"/>
            <a:ext cx="2094600" cy="437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3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Simulation results - MNIST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466" name="Google Shape;466;p33"/>
          <p:cNvSpPr txBox="1"/>
          <p:nvPr/>
        </p:nvSpPr>
        <p:spPr>
          <a:xfrm>
            <a:off x="50" y="1038500"/>
            <a:ext cx="91440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Taking a closer look at the 1-D experts. </a:t>
            </a:r>
            <a:endParaRPr sz="1600"/>
          </a:p>
        </p:txBody>
      </p:sp>
      <p:pic>
        <p:nvPicPr>
          <p:cNvPr id="467" name="Google Shape;467;p33"/>
          <p:cNvPicPr preferRelativeResize="0"/>
          <p:nvPr/>
        </p:nvPicPr>
        <p:blipFill rotWithShape="1">
          <a:blip r:embed="rId3">
            <a:alphaModFix/>
          </a:blip>
          <a:srcRect l="4872" t="9934" r="8742"/>
          <a:stretch/>
        </p:blipFill>
        <p:spPr>
          <a:xfrm>
            <a:off x="1320050" y="1624825"/>
            <a:ext cx="3455901" cy="27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1100" y="4298650"/>
            <a:ext cx="590800" cy="4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3"/>
          <p:cNvSpPr/>
          <p:nvPr/>
        </p:nvSpPr>
        <p:spPr>
          <a:xfrm rot="10800000">
            <a:off x="5002300" y="1537125"/>
            <a:ext cx="618600" cy="2561700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3"/>
          <p:cNvSpPr txBox="1"/>
          <p:nvPr/>
        </p:nvSpPr>
        <p:spPr>
          <a:xfrm>
            <a:off x="5728450" y="1624825"/>
            <a:ext cx="2978400" cy="7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No overlap between regions!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→ Replaced with simplest possible decision set.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3"/>
          <p:cNvSpPr txBox="1"/>
          <p:nvPr/>
        </p:nvSpPr>
        <p:spPr>
          <a:xfrm>
            <a:off x="5728450" y="2617650"/>
            <a:ext cx="33147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If distance from	 &lt; 0.2	then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image is a “9”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Etc.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9875" y="2707613"/>
            <a:ext cx="294299" cy="22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4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Simulation results - MNIST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478" name="Google Shape;478;p34"/>
          <p:cNvSpPr txBox="1"/>
          <p:nvPr/>
        </p:nvSpPr>
        <p:spPr>
          <a:xfrm>
            <a:off x="50" y="1038500"/>
            <a:ext cx="91440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Thus, we can replace every expert with a decision set, after training is completed.</a:t>
            </a:r>
            <a:endParaRPr sz="1600"/>
          </a:p>
        </p:txBody>
      </p:sp>
      <p:sp>
        <p:nvSpPr>
          <p:cNvPr id="479" name="Google Shape;479;p34"/>
          <p:cNvSpPr/>
          <p:nvPr/>
        </p:nvSpPr>
        <p:spPr>
          <a:xfrm>
            <a:off x="576300" y="2695575"/>
            <a:ext cx="1149300" cy="1578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Deep encoder</a:t>
            </a:r>
            <a:endParaRPr sz="1800"/>
          </a:p>
        </p:txBody>
      </p:sp>
      <p:sp>
        <p:nvSpPr>
          <p:cNvPr id="480" name="Google Shape;480;p34"/>
          <p:cNvSpPr/>
          <p:nvPr/>
        </p:nvSpPr>
        <p:spPr>
          <a:xfrm>
            <a:off x="2724225" y="1790700"/>
            <a:ext cx="1609800" cy="604200"/>
          </a:xfrm>
          <a:prstGeom prst="rect">
            <a:avLst/>
          </a:prstGeom>
          <a:solidFill>
            <a:srgbClr val="BF5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Dist. from</a:t>
            </a:r>
            <a:endParaRPr sz="1600" baseline="-25000">
              <a:solidFill>
                <a:schemeClr val="lt1"/>
              </a:solidFill>
            </a:endParaRPr>
          </a:p>
        </p:txBody>
      </p:sp>
      <p:sp>
        <p:nvSpPr>
          <p:cNvPr id="481" name="Google Shape;481;p34"/>
          <p:cNvSpPr/>
          <p:nvPr/>
        </p:nvSpPr>
        <p:spPr>
          <a:xfrm>
            <a:off x="2724225" y="2695575"/>
            <a:ext cx="1609800" cy="604200"/>
          </a:xfrm>
          <a:prstGeom prst="rect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Dist. from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82" name="Google Shape;482;p34"/>
          <p:cNvSpPr/>
          <p:nvPr/>
        </p:nvSpPr>
        <p:spPr>
          <a:xfrm>
            <a:off x="2724225" y="4187100"/>
            <a:ext cx="1609800" cy="604200"/>
          </a:xfrm>
          <a:prstGeom prst="rect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</a:rPr>
              <a:t>Dist. from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83" name="Google Shape;483;p34"/>
          <p:cNvSpPr txBox="1"/>
          <p:nvPr/>
        </p:nvSpPr>
        <p:spPr>
          <a:xfrm>
            <a:off x="2981475" y="3600438"/>
            <a:ext cx="10953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...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4" name="Google Shape;484;p34"/>
          <p:cNvCxnSpPr>
            <a:stCxn id="479" idx="3"/>
            <a:endCxn id="480" idx="1"/>
          </p:cNvCxnSpPr>
          <p:nvPr/>
        </p:nvCxnSpPr>
        <p:spPr>
          <a:xfrm rot="10800000" flipH="1">
            <a:off x="1725600" y="2092725"/>
            <a:ext cx="998700" cy="13920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5" name="Google Shape;485;p34"/>
          <p:cNvCxnSpPr>
            <a:stCxn id="479" idx="3"/>
            <a:endCxn id="481" idx="1"/>
          </p:cNvCxnSpPr>
          <p:nvPr/>
        </p:nvCxnSpPr>
        <p:spPr>
          <a:xfrm rot="10800000" flipH="1">
            <a:off x="1725600" y="2997825"/>
            <a:ext cx="998700" cy="4869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6" name="Google Shape;486;p34"/>
          <p:cNvCxnSpPr>
            <a:stCxn id="479" idx="3"/>
            <a:endCxn id="482" idx="1"/>
          </p:cNvCxnSpPr>
          <p:nvPr/>
        </p:nvCxnSpPr>
        <p:spPr>
          <a:xfrm>
            <a:off x="1725600" y="3484725"/>
            <a:ext cx="998700" cy="10044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7" name="Google Shape;487;p34"/>
          <p:cNvCxnSpPr>
            <a:stCxn id="480" idx="3"/>
            <a:endCxn id="488" idx="1"/>
          </p:cNvCxnSpPr>
          <p:nvPr/>
        </p:nvCxnSpPr>
        <p:spPr>
          <a:xfrm>
            <a:off x="4334025" y="2092800"/>
            <a:ext cx="47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9" name="Google Shape;489;p34"/>
          <p:cNvCxnSpPr>
            <a:stCxn id="481" idx="3"/>
            <a:endCxn id="490" idx="1"/>
          </p:cNvCxnSpPr>
          <p:nvPr/>
        </p:nvCxnSpPr>
        <p:spPr>
          <a:xfrm>
            <a:off x="4334025" y="2997675"/>
            <a:ext cx="47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1" name="Google Shape;491;p34"/>
          <p:cNvCxnSpPr>
            <a:stCxn id="482" idx="3"/>
            <a:endCxn id="492" idx="1"/>
          </p:cNvCxnSpPr>
          <p:nvPr/>
        </p:nvCxnSpPr>
        <p:spPr>
          <a:xfrm>
            <a:off x="4334025" y="4489200"/>
            <a:ext cx="47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3" name="Google Shape;493;p34"/>
          <p:cNvSpPr/>
          <p:nvPr/>
        </p:nvSpPr>
        <p:spPr>
          <a:xfrm>
            <a:off x="7124350" y="2556825"/>
            <a:ext cx="1257300" cy="1855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Mixture algorithm</a:t>
            </a:r>
            <a:endParaRPr sz="1800"/>
          </a:p>
        </p:txBody>
      </p:sp>
      <p:cxnSp>
        <p:nvCxnSpPr>
          <p:cNvPr id="494" name="Google Shape;494;p34"/>
          <p:cNvCxnSpPr>
            <a:stCxn id="493" idx="3"/>
          </p:cNvCxnSpPr>
          <p:nvPr/>
        </p:nvCxnSpPr>
        <p:spPr>
          <a:xfrm rot="10800000" flipH="1">
            <a:off x="8381650" y="3479925"/>
            <a:ext cx="5049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5" name="Google Shape;495;p34"/>
          <p:cNvCxnSpPr/>
          <p:nvPr/>
        </p:nvCxnSpPr>
        <p:spPr>
          <a:xfrm rot="10800000" flipH="1">
            <a:off x="71400" y="3482325"/>
            <a:ext cx="504900" cy="4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96" name="Google Shape;496;p34"/>
          <p:cNvSpPr txBox="1"/>
          <p:nvPr/>
        </p:nvSpPr>
        <p:spPr>
          <a:xfrm>
            <a:off x="5069725" y="3600438"/>
            <a:ext cx="10953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...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7" name="Google Shape;4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450" y="1946311"/>
            <a:ext cx="414947" cy="2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446" y="2851186"/>
            <a:ext cx="414947" cy="2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6453" y="4342712"/>
            <a:ext cx="414947" cy="2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2120" y="1711970"/>
            <a:ext cx="1030506" cy="761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3089" y="2615986"/>
            <a:ext cx="1028581" cy="763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03086" y="4107528"/>
            <a:ext cx="1028581" cy="76333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3" name="Google Shape;503;p34"/>
          <p:cNvCxnSpPr>
            <a:stCxn id="500" idx="3"/>
            <a:endCxn id="493" idx="1"/>
          </p:cNvCxnSpPr>
          <p:nvPr/>
        </p:nvCxnSpPr>
        <p:spPr>
          <a:xfrm>
            <a:off x="6132626" y="2092801"/>
            <a:ext cx="991800" cy="13920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4" name="Google Shape;504;p34"/>
          <p:cNvCxnSpPr>
            <a:endCxn id="493" idx="1"/>
          </p:cNvCxnSpPr>
          <p:nvPr/>
        </p:nvCxnSpPr>
        <p:spPr>
          <a:xfrm>
            <a:off x="6131650" y="2997525"/>
            <a:ext cx="992700" cy="48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5" name="Google Shape;505;p34"/>
          <p:cNvCxnSpPr>
            <a:stCxn id="502" idx="3"/>
            <a:endCxn id="493" idx="1"/>
          </p:cNvCxnSpPr>
          <p:nvPr/>
        </p:nvCxnSpPr>
        <p:spPr>
          <a:xfrm rot="10800000" flipH="1">
            <a:off x="6131667" y="3484798"/>
            <a:ext cx="992700" cy="10044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06" name="Google Shape;506;p34"/>
          <p:cNvSpPr txBox="1"/>
          <p:nvPr/>
        </p:nvSpPr>
        <p:spPr>
          <a:xfrm>
            <a:off x="-39150" y="4412625"/>
            <a:ext cx="23802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This remains the only non-interpretable piece, but the scheme is completely modular.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5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Simulation results - COIL-20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512" name="Google Shape;512;p35"/>
          <p:cNvSpPr txBox="1"/>
          <p:nvPr/>
        </p:nvSpPr>
        <p:spPr>
          <a:xfrm>
            <a:off x="168150" y="2134425"/>
            <a:ext cx="4921500" cy="16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128x128 images of 3D perspectives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20 objects → 20 classes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72 images per object → Scarce data</a:t>
            </a:r>
            <a:endParaRPr sz="1800"/>
          </a:p>
        </p:txBody>
      </p:sp>
      <p:pic>
        <p:nvPicPr>
          <p:cNvPr id="513" name="Google Shape;5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8763" y="4039514"/>
            <a:ext cx="978564" cy="957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5825" y="4039522"/>
            <a:ext cx="978564" cy="957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8761" y="1913797"/>
            <a:ext cx="978564" cy="957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5835" y="1913797"/>
            <a:ext cx="978564" cy="957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0713" y="833350"/>
            <a:ext cx="948807" cy="928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56719" y="836364"/>
            <a:ext cx="942646" cy="922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56719" y="2994245"/>
            <a:ext cx="942646" cy="922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3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570713" y="2991230"/>
            <a:ext cx="948807" cy="928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6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Simulation results - COIL-20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526" name="Google Shape;526;p36"/>
          <p:cNvSpPr txBox="1"/>
          <p:nvPr/>
        </p:nvSpPr>
        <p:spPr>
          <a:xfrm>
            <a:off x="4834200" y="1377338"/>
            <a:ext cx="4309800" cy="31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Training an adversarial autoencoder produces weaker clustering.</a:t>
            </a:r>
            <a:endParaRPr sz="18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→ Silhouette score = 0.28.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Some classes are better separated than others.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Empirically, we use </a:t>
            </a:r>
            <a:r>
              <a:rPr lang="en-US" sz="1800" b="1"/>
              <a:t>L2-distance</a:t>
            </a:r>
            <a:r>
              <a:rPr lang="en-US" sz="1800"/>
              <a:t> for each embedding.</a:t>
            </a:r>
            <a:endParaRPr sz="1800"/>
          </a:p>
        </p:txBody>
      </p:sp>
      <p:pic>
        <p:nvPicPr>
          <p:cNvPr id="527" name="Google Shape;527;p36"/>
          <p:cNvPicPr preferRelativeResize="0"/>
          <p:nvPr/>
        </p:nvPicPr>
        <p:blipFill rotWithShape="1">
          <a:blip r:embed="rId3">
            <a:alphaModFix/>
          </a:blip>
          <a:srcRect l="9599" t="9823" r="8210" b="7559"/>
          <a:stretch/>
        </p:blipFill>
        <p:spPr>
          <a:xfrm>
            <a:off x="471475" y="1053813"/>
            <a:ext cx="3804700" cy="38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7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Simulation results - COIL-20</a:t>
            </a:r>
            <a:endParaRPr sz="2400">
              <a:solidFill>
                <a:srgbClr val="E48800"/>
              </a:solidFill>
            </a:endParaRPr>
          </a:p>
        </p:txBody>
      </p:sp>
      <p:pic>
        <p:nvPicPr>
          <p:cNvPr id="533" name="Google Shape;533;p37"/>
          <p:cNvPicPr preferRelativeResize="0"/>
          <p:nvPr/>
        </p:nvPicPr>
        <p:blipFill rotWithShape="1">
          <a:blip r:embed="rId3">
            <a:alphaModFix/>
          </a:blip>
          <a:srcRect l="3237" t="8759" r="9019"/>
          <a:stretch/>
        </p:blipFill>
        <p:spPr>
          <a:xfrm>
            <a:off x="2339775" y="1250575"/>
            <a:ext cx="4592179" cy="3581402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7"/>
          <p:cNvSpPr/>
          <p:nvPr/>
        </p:nvSpPr>
        <p:spPr>
          <a:xfrm>
            <a:off x="3650875" y="2333075"/>
            <a:ext cx="1015200" cy="954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7"/>
          <p:cNvSpPr txBox="1"/>
          <p:nvPr/>
        </p:nvSpPr>
        <p:spPr>
          <a:xfrm>
            <a:off x="248750" y="2908975"/>
            <a:ext cx="2010300" cy="19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Adding these experts does: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More harm than good in the short run.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Good in the long run.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6" name="Google Shape;536;p37"/>
          <p:cNvCxnSpPr>
            <a:stCxn id="534" idx="3"/>
            <a:endCxn id="535" idx="3"/>
          </p:cNvCxnSpPr>
          <p:nvPr/>
        </p:nvCxnSpPr>
        <p:spPr>
          <a:xfrm flipH="1">
            <a:off x="2259048" y="3148133"/>
            <a:ext cx="1540500" cy="72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Prior Work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64" name="Google Shape;64;p11"/>
          <p:cNvSpPr/>
          <p:nvPr/>
        </p:nvSpPr>
        <p:spPr>
          <a:xfrm>
            <a:off x="730150" y="241940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5" name="Google Shape;65;p11"/>
          <p:cNvSpPr/>
          <p:nvPr/>
        </p:nvSpPr>
        <p:spPr>
          <a:xfrm>
            <a:off x="5108950" y="241940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6" name="Google Shape;66;p11"/>
          <p:cNvSpPr/>
          <p:nvPr/>
        </p:nvSpPr>
        <p:spPr>
          <a:xfrm>
            <a:off x="3958747" y="1577151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C5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Interpretability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730150" y="241940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Alg. Transparency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8" name="Google Shape;68;p11"/>
          <p:cNvSpPr/>
          <p:nvPr/>
        </p:nvSpPr>
        <p:spPr>
          <a:xfrm>
            <a:off x="2707843" y="241940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Decomposability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9" name="Google Shape;69;p11"/>
          <p:cNvSpPr/>
          <p:nvPr/>
        </p:nvSpPr>
        <p:spPr>
          <a:xfrm>
            <a:off x="5108950" y="241940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Built-in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0" name="Google Shape;70;p11"/>
          <p:cNvSpPr/>
          <p:nvPr/>
        </p:nvSpPr>
        <p:spPr>
          <a:xfrm>
            <a:off x="7217943" y="241940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Post-hoc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1" name="Google Shape;71;p11"/>
          <p:cNvCxnSpPr>
            <a:stCxn id="66" idx="2"/>
            <a:endCxn id="68" idx="0"/>
          </p:cNvCxnSpPr>
          <p:nvPr/>
        </p:nvCxnSpPr>
        <p:spPr>
          <a:xfrm rot="5400000">
            <a:off x="3902347" y="1594101"/>
            <a:ext cx="399900" cy="1251000"/>
          </a:xfrm>
          <a:prstGeom prst="bentConnector3">
            <a:avLst>
              <a:gd name="adj1" fmla="val 49981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11"/>
          <p:cNvCxnSpPr>
            <a:stCxn id="67" idx="0"/>
            <a:endCxn id="66" idx="2"/>
          </p:cNvCxnSpPr>
          <p:nvPr/>
        </p:nvCxnSpPr>
        <p:spPr>
          <a:xfrm rot="-5400000">
            <a:off x="2913550" y="605153"/>
            <a:ext cx="399900" cy="3228600"/>
          </a:xfrm>
          <a:prstGeom prst="bentConnector3">
            <a:avLst>
              <a:gd name="adj1" fmla="val 49981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" name="Google Shape;73;p11"/>
          <p:cNvCxnSpPr>
            <a:stCxn id="66" idx="2"/>
            <a:endCxn id="70" idx="0"/>
          </p:cNvCxnSpPr>
          <p:nvPr/>
        </p:nvCxnSpPr>
        <p:spPr>
          <a:xfrm rot="-5400000" flipH="1">
            <a:off x="6157447" y="590001"/>
            <a:ext cx="399900" cy="3259200"/>
          </a:xfrm>
          <a:prstGeom prst="bentConnector3">
            <a:avLst>
              <a:gd name="adj1" fmla="val 49981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" name="Google Shape;74;p11"/>
          <p:cNvCxnSpPr>
            <a:stCxn id="69" idx="0"/>
            <a:endCxn id="66" idx="2"/>
          </p:cNvCxnSpPr>
          <p:nvPr/>
        </p:nvCxnSpPr>
        <p:spPr>
          <a:xfrm rot="5400000" flipH="1">
            <a:off x="5102950" y="1644353"/>
            <a:ext cx="399900" cy="1150200"/>
          </a:xfrm>
          <a:prstGeom prst="bentConnector3">
            <a:avLst>
              <a:gd name="adj1" fmla="val 49981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Google Shape;75;p11"/>
          <p:cNvSpPr/>
          <p:nvPr/>
        </p:nvSpPr>
        <p:spPr>
          <a:xfrm>
            <a:off x="4763950" y="3319100"/>
            <a:ext cx="1061700" cy="442500"/>
          </a:xfrm>
          <a:prstGeom prst="roundRect">
            <a:avLst>
              <a:gd name="adj" fmla="val 50000"/>
            </a:avLst>
          </a:prstGeom>
          <a:solidFill>
            <a:srgbClr val="0E65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Case-Based Reasoning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6" name="Google Shape;76;p11"/>
          <p:cNvSpPr/>
          <p:nvPr/>
        </p:nvSpPr>
        <p:spPr>
          <a:xfrm>
            <a:off x="5930802" y="3319100"/>
            <a:ext cx="1103700" cy="442500"/>
          </a:xfrm>
          <a:prstGeom prst="roundRect">
            <a:avLst>
              <a:gd name="adj" fmla="val 50000"/>
            </a:avLst>
          </a:prstGeom>
          <a:solidFill>
            <a:srgbClr val="0E65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Rule-Based Reasoning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77" name="Google Shape;77;p11"/>
          <p:cNvCxnSpPr>
            <a:stCxn id="75" idx="0"/>
            <a:endCxn id="69" idx="2"/>
          </p:cNvCxnSpPr>
          <p:nvPr/>
        </p:nvCxnSpPr>
        <p:spPr>
          <a:xfrm rot="-5400000">
            <a:off x="5357800" y="2798900"/>
            <a:ext cx="457200" cy="58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78;p11"/>
          <p:cNvCxnSpPr>
            <a:stCxn id="76" idx="0"/>
            <a:endCxn id="69" idx="2"/>
          </p:cNvCxnSpPr>
          <p:nvPr/>
        </p:nvCxnSpPr>
        <p:spPr>
          <a:xfrm rot="5400000" flipH="1">
            <a:off x="5951652" y="2788100"/>
            <a:ext cx="457200" cy="604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8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Simulation results - COIL-20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542" name="Google Shape;542;p38"/>
          <p:cNvSpPr txBox="1"/>
          <p:nvPr/>
        </p:nvSpPr>
        <p:spPr>
          <a:xfrm>
            <a:off x="50" y="1038500"/>
            <a:ext cx="91440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Taking a closer look at the 1-D experts. </a:t>
            </a:r>
            <a:endParaRPr sz="1600"/>
          </a:p>
        </p:txBody>
      </p:sp>
      <p:pic>
        <p:nvPicPr>
          <p:cNvPr id="543" name="Google Shape;54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825" y="2012450"/>
            <a:ext cx="3680414" cy="295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717" y="2012461"/>
            <a:ext cx="3680408" cy="2959184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38"/>
          <p:cNvSpPr txBox="1"/>
          <p:nvPr/>
        </p:nvSpPr>
        <p:spPr>
          <a:xfrm>
            <a:off x="1774725" y="1724700"/>
            <a:ext cx="2166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 decision sets are more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overlapping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38"/>
          <p:cNvSpPr txBox="1"/>
          <p:nvPr/>
        </p:nvSpPr>
        <p:spPr>
          <a:xfrm>
            <a:off x="5695750" y="1724700"/>
            <a:ext cx="21666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Some are more </a:t>
            </a: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basic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39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Conclusions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552" name="Google Shape;552;p39"/>
          <p:cNvSpPr txBox="1"/>
          <p:nvPr/>
        </p:nvSpPr>
        <p:spPr>
          <a:xfrm>
            <a:off x="50" y="1038500"/>
            <a:ext cx="9144000" cy="4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We propose a </a:t>
            </a:r>
            <a:r>
              <a:rPr lang="en-US" sz="1600" b="1"/>
              <a:t>decomposable </a:t>
            </a:r>
            <a:r>
              <a:rPr lang="en-US" sz="1600"/>
              <a:t>classification method that combines </a:t>
            </a:r>
            <a:r>
              <a:rPr lang="en-US" sz="1600" b="1"/>
              <a:t>deep learning</a:t>
            </a:r>
            <a:r>
              <a:rPr lang="en-US" sz="1600"/>
              <a:t>, </a:t>
            </a:r>
            <a:r>
              <a:rPr lang="en-US" sz="1600" b="1"/>
              <a:t>case-based</a:t>
            </a:r>
            <a:r>
              <a:rPr lang="en-US" sz="1600"/>
              <a:t> and </a:t>
            </a:r>
            <a:r>
              <a:rPr lang="en-US" sz="1600" b="1"/>
              <a:t>rule-based reasoning</a:t>
            </a:r>
            <a:r>
              <a:rPr lang="en-US" sz="1600"/>
              <a:t> to achieve </a:t>
            </a:r>
            <a:r>
              <a:rPr lang="en-US" sz="1600" b="1"/>
              <a:t>interpretability</a:t>
            </a:r>
            <a:r>
              <a:rPr lang="en-US" sz="1600"/>
              <a:t>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We propose an algorithmic rule for </a:t>
            </a:r>
            <a:r>
              <a:rPr lang="en-US" sz="1600" b="1"/>
              <a:t>ranking </a:t>
            </a:r>
            <a:r>
              <a:rPr lang="en-US" sz="1600"/>
              <a:t>the candidate prototype vectors.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We propose a </a:t>
            </a:r>
            <a:r>
              <a:rPr lang="en-US" sz="1600" b="1"/>
              <a:t>mixture-of-experts</a:t>
            </a:r>
            <a:r>
              <a:rPr lang="en-US" sz="1600"/>
              <a:t> approach for classification, where experts are incrementally added according to their rank.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/>
              <a:t>We experimentally show: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That our ranking is consistent.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We can achieve up to 94% performance on MNIST with </a:t>
            </a:r>
            <a:r>
              <a:rPr lang="en-US" sz="1600" b="1"/>
              <a:t>a mixture of simple decision sets</a:t>
            </a:r>
            <a:r>
              <a:rPr lang="en-US" sz="1600"/>
              <a:t>.</a:t>
            </a:r>
            <a:endParaRPr sz="1600"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/>
              <a:t>Our method can handle more complicated datasets.</a:t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0"/>
          <p:cNvSpPr txBox="1"/>
          <p:nvPr/>
        </p:nvSpPr>
        <p:spPr>
          <a:xfrm>
            <a:off x="50" y="423500"/>
            <a:ext cx="9144000" cy="47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Thank you!</a:t>
            </a:r>
            <a:endParaRPr sz="3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1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Lessons learned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563" name="Google Shape;563;p41"/>
          <p:cNvSpPr txBox="1"/>
          <p:nvPr/>
        </p:nvSpPr>
        <p:spPr>
          <a:xfrm>
            <a:off x="50" y="1038500"/>
            <a:ext cx="9144000" cy="41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-US" sz="1600" dirty="0"/>
              <a:t>In hindsight, using an Adversarial </a:t>
            </a:r>
            <a:r>
              <a:rPr lang="en-US" sz="1600" dirty="0" smtClean="0"/>
              <a:t>Autoencoder is very hard, but it is one of the few (if not only) method that leverages label information when creating a latent representation.</a:t>
            </a:r>
            <a:endParaRPr sz="1600" dirty="0"/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Even though the method is consistent (Goodfellow), training is too unstable in practice.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At the same time, the </a:t>
            </a:r>
            <a:r>
              <a:rPr lang="en-US" sz="1600" dirty="0" err="1"/>
              <a:t>Variational</a:t>
            </a:r>
            <a:r>
              <a:rPr lang="en-US" sz="1600" dirty="0"/>
              <a:t> Autoencoder family of architectures is known to be somewhat unstable/limited itself.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US" sz="1600" dirty="0"/>
              <a:t>Overall, it’s hard to do supervised clustering, even with deep network.</a:t>
            </a:r>
            <a:endParaRPr sz="1600" dirty="0"/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US" sz="1600" dirty="0"/>
              <a:t>And, there’s no trivial way of formulating an objective that says “If this is too hard to cluster, just split it in two </a:t>
            </a:r>
            <a:r>
              <a:rPr lang="en-US" sz="1600" dirty="0" err="1"/>
              <a:t>subclusters</a:t>
            </a:r>
            <a:r>
              <a:rPr lang="en-US" sz="1600" dirty="0"/>
              <a:t>”.</a:t>
            </a:r>
            <a:endParaRPr sz="1600" dirty="0"/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sz="1600" dirty="0"/>
              <a:t>If this was possible, we could just pin a prototype in each sub-cluster.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Prior Work 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84" name="Google Shape;84;p12"/>
          <p:cNvSpPr txBox="1"/>
          <p:nvPr/>
        </p:nvSpPr>
        <p:spPr>
          <a:xfrm>
            <a:off x="50" y="1038500"/>
            <a:ext cx="91440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Lipton, Z. “The Mythos of Model Interpretability”, 2016.</a:t>
            </a:r>
            <a:endParaRPr sz="18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Entire model (</a:t>
            </a:r>
            <a:r>
              <a:rPr lang="en-US" sz="1800" i="1"/>
              <a:t>simulatability</a:t>
            </a:r>
            <a:r>
              <a:rPr lang="en-US" sz="1800"/>
              <a:t>)</a:t>
            </a:r>
            <a:endParaRPr sz="1800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Individual components (</a:t>
            </a:r>
            <a:r>
              <a:rPr lang="en-US" sz="1800" b="1" i="1"/>
              <a:t>decomposability</a:t>
            </a:r>
            <a:r>
              <a:rPr lang="en-US" sz="1800"/>
              <a:t>)</a:t>
            </a:r>
            <a:endParaRPr sz="1800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US" sz="1800"/>
              <a:t>Training algorithm (</a:t>
            </a:r>
            <a:r>
              <a:rPr lang="en-US" sz="1800" b="1" i="1"/>
              <a:t>algorithmic transparency</a:t>
            </a:r>
            <a:r>
              <a:rPr lang="en-US" sz="1800"/>
              <a:t>)</a:t>
            </a:r>
            <a:endParaRPr sz="18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Prior Work on Case-Based Reasoning 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50" y="1038500"/>
            <a:ext cx="9144000" cy="15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US" sz="1700"/>
              <a:t>Explanations are based on global similarity to prototypes: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 b="1"/>
              <a:t>Prototypes</a:t>
            </a:r>
            <a:r>
              <a:rPr lang="en-US" sz="1700"/>
              <a:t>: Very similar/identical to a training data point.</a:t>
            </a:r>
            <a:endParaRPr sz="170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-US" sz="1700"/>
              <a:t>Li et al., “Deep Learning for Case-Based Reasoning through Prototypes: A Neural Network that Explains its Predictions”, 2018.</a:t>
            </a:r>
            <a:endParaRPr sz="1700"/>
          </a:p>
        </p:txBody>
      </p:sp>
      <p:pic>
        <p:nvPicPr>
          <p:cNvPr id="91" name="Google Shape;91;p13"/>
          <p:cNvPicPr preferRelativeResize="0"/>
          <p:nvPr/>
        </p:nvPicPr>
        <p:blipFill rotWithShape="1">
          <a:blip r:embed="rId3">
            <a:alphaModFix/>
          </a:blip>
          <a:srcRect l="524" r="494"/>
          <a:stretch/>
        </p:blipFill>
        <p:spPr>
          <a:xfrm>
            <a:off x="1057675" y="2672700"/>
            <a:ext cx="7028749" cy="22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Prior Work on Rule-Based Reasoning 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0" y="1012625"/>
            <a:ext cx="9144000" cy="9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Lakkaraju et al., “Interpretable Decision Sets”, 2016.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Decision sets: size, length, overlap, cover. 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Decision sets are more interpretable in comparison to decision lists.</a:t>
            </a:r>
            <a:endParaRPr sz="1800"/>
          </a:p>
        </p:txBody>
      </p:sp>
      <p:pic>
        <p:nvPicPr>
          <p:cNvPr id="98" name="Google Shape;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61900"/>
            <a:ext cx="8839201" cy="223948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 txBox="1"/>
          <p:nvPr/>
        </p:nvSpPr>
        <p:spPr>
          <a:xfrm>
            <a:off x="198650" y="4491000"/>
            <a:ext cx="41856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Decision Set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4735100" y="4539850"/>
            <a:ext cx="41856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Decision List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This Work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730150" y="241940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5108950" y="241940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Lorem Ipsum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3958747" y="1577151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C58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Interpretability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730150" y="241940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0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Alg. Transparency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2707843" y="241940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0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Decomposability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5108950" y="241940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Built-in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7217943" y="2419403"/>
            <a:ext cx="1538100" cy="442500"/>
          </a:xfrm>
          <a:prstGeom prst="roundRect">
            <a:avLst>
              <a:gd name="adj" fmla="val 50000"/>
            </a:avLst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Post-hoc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13" name="Google Shape;113;p15"/>
          <p:cNvCxnSpPr>
            <a:stCxn id="108" idx="2"/>
            <a:endCxn id="110" idx="0"/>
          </p:cNvCxnSpPr>
          <p:nvPr/>
        </p:nvCxnSpPr>
        <p:spPr>
          <a:xfrm rot="5400000">
            <a:off x="3902347" y="1594101"/>
            <a:ext cx="399900" cy="1251000"/>
          </a:xfrm>
          <a:prstGeom prst="bentConnector3">
            <a:avLst>
              <a:gd name="adj1" fmla="val 49981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4" name="Google Shape;114;p15"/>
          <p:cNvCxnSpPr>
            <a:stCxn id="109" idx="0"/>
            <a:endCxn id="108" idx="2"/>
          </p:cNvCxnSpPr>
          <p:nvPr/>
        </p:nvCxnSpPr>
        <p:spPr>
          <a:xfrm rot="-5400000">
            <a:off x="2913550" y="605153"/>
            <a:ext cx="399900" cy="3228600"/>
          </a:xfrm>
          <a:prstGeom prst="bentConnector3">
            <a:avLst>
              <a:gd name="adj1" fmla="val 49981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5" name="Google Shape;115;p15"/>
          <p:cNvCxnSpPr>
            <a:stCxn id="108" idx="2"/>
            <a:endCxn id="112" idx="0"/>
          </p:cNvCxnSpPr>
          <p:nvPr/>
        </p:nvCxnSpPr>
        <p:spPr>
          <a:xfrm rot="-5400000" flipH="1">
            <a:off x="6157447" y="590001"/>
            <a:ext cx="399900" cy="3259200"/>
          </a:xfrm>
          <a:prstGeom prst="bentConnector3">
            <a:avLst>
              <a:gd name="adj1" fmla="val 49981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" name="Google Shape;116;p15"/>
          <p:cNvCxnSpPr>
            <a:stCxn id="111" idx="0"/>
            <a:endCxn id="108" idx="2"/>
          </p:cNvCxnSpPr>
          <p:nvPr/>
        </p:nvCxnSpPr>
        <p:spPr>
          <a:xfrm rot="5400000" flipH="1">
            <a:off x="5102950" y="1644353"/>
            <a:ext cx="399900" cy="1150200"/>
          </a:xfrm>
          <a:prstGeom prst="bentConnector3">
            <a:avLst>
              <a:gd name="adj1" fmla="val 49981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7" name="Google Shape;117;p15"/>
          <p:cNvSpPr/>
          <p:nvPr/>
        </p:nvSpPr>
        <p:spPr>
          <a:xfrm>
            <a:off x="4763950" y="3319100"/>
            <a:ext cx="1061700" cy="442500"/>
          </a:xfrm>
          <a:prstGeom prst="roundRect">
            <a:avLst>
              <a:gd name="adj" fmla="val 50000"/>
            </a:avLst>
          </a:prstGeom>
          <a:solidFill>
            <a:srgbClr val="00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Case-Based Reasoning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8" name="Google Shape;118;p15"/>
          <p:cNvSpPr/>
          <p:nvPr/>
        </p:nvSpPr>
        <p:spPr>
          <a:xfrm>
            <a:off x="5930802" y="3319100"/>
            <a:ext cx="1103700" cy="442500"/>
          </a:xfrm>
          <a:prstGeom prst="roundRect">
            <a:avLst>
              <a:gd name="adj" fmla="val 50000"/>
            </a:avLst>
          </a:prstGeom>
          <a:solidFill>
            <a:srgbClr val="00B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Rule-Based Reasoning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19" name="Google Shape;119;p15"/>
          <p:cNvCxnSpPr>
            <a:stCxn id="117" idx="0"/>
            <a:endCxn id="111" idx="2"/>
          </p:cNvCxnSpPr>
          <p:nvPr/>
        </p:nvCxnSpPr>
        <p:spPr>
          <a:xfrm rot="-5400000">
            <a:off x="5357800" y="2798900"/>
            <a:ext cx="457200" cy="5832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" name="Google Shape;120;p15"/>
          <p:cNvCxnSpPr>
            <a:stCxn id="118" idx="0"/>
            <a:endCxn id="111" idx="2"/>
          </p:cNvCxnSpPr>
          <p:nvPr/>
        </p:nvCxnSpPr>
        <p:spPr>
          <a:xfrm rot="5400000" flipH="1">
            <a:off x="5951652" y="2788100"/>
            <a:ext cx="457200" cy="604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1" name="Google Shape;121;p15"/>
          <p:cNvSpPr txBox="1"/>
          <p:nvPr/>
        </p:nvSpPr>
        <p:spPr>
          <a:xfrm>
            <a:off x="0" y="4218800"/>
            <a:ext cx="9144000" cy="6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Prior work investigated these interpretability concepts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separately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➔"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Our work 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combines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multiple concepts of interpretability.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This work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436700" y="4194775"/>
            <a:ext cx="7967700" cy="95400"/>
          </a:xfrm>
          <a:prstGeom prst="rightArrow">
            <a:avLst>
              <a:gd name="adj1" fmla="val 10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3865375" y="3594625"/>
            <a:ext cx="866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800" baseline="-25000">
                <a:latin typeface="Calibri"/>
                <a:ea typeface="Calibri"/>
                <a:cs typeface="Calibri"/>
                <a:sym typeface="Calibri"/>
              </a:rPr>
              <a:t>1</a:t>
            </a:r>
            <a:endParaRPr sz="1800" baseline="-25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7202925" y="4290175"/>
            <a:ext cx="1666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High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-65050" y="4290175"/>
            <a:ext cx="16668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Low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1" name="Google Shape;131;p16"/>
          <p:cNvGrpSpPr/>
          <p:nvPr/>
        </p:nvGrpSpPr>
        <p:grpSpPr>
          <a:xfrm>
            <a:off x="1203972" y="1242746"/>
            <a:ext cx="2444072" cy="2194913"/>
            <a:chOff x="4572922" y="2538396"/>
            <a:chExt cx="2444072" cy="2194913"/>
          </a:xfrm>
        </p:grpSpPr>
        <p:pic>
          <p:nvPicPr>
            <p:cNvPr id="132" name="Google Shape;13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13020" y="3349025"/>
              <a:ext cx="607067" cy="649875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133" name="Google Shape;133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43168" y="3427476"/>
              <a:ext cx="673826" cy="492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" name="Google Shape;134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06750" y="4151395"/>
              <a:ext cx="794174" cy="5819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" name="Google Shape;135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86828" y="4185946"/>
              <a:ext cx="673816" cy="4937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419466" y="2538396"/>
              <a:ext cx="794171" cy="5819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572922" y="3310531"/>
              <a:ext cx="673822" cy="57029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oogle Shape;138;p16"/>
          <p:cNvGrpSpPr/>
          <p:nvPr/>
        </p:nvGrpSpPr>
        <p:grpSpPr>
          <a:xfrm>
            <a:off x="5085775" y="570912"/>
            <a:ext cx="2181951" cy="1889282"/>
            <a:chOff x="1187575" y="1705162"/>
            <a:chExt cx="2181951" cy="1889282"/>
          </a:xfrm>
        </p:grpSpPr>
        <p:pic>
          <p:nvPicPr>
            <p:cNvPr id="139" name="Google Shape;139;p1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607483" y="1705162"/>
              <a:ext cx="506285" cy="5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1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632304" y="1783495"/>
              <a:ext cx="543014" cy="7251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16"/>
            <p:cNvPicPr preferRelativeResize="0"/>
            <p:nvPr/>
          </p:nvPicPr>
          <p:blipFill rotWithShape="1">
            <a:blip r:embed="rId11">
              <a:alphaModFix/>
            </a:blip>
            <a:srcRect r="35950"/>
            <a:stretch/>
          </p:blipFill>
          <p:spPr>
            <a:xfrm>
              <a:off x="2026864" y="2379087"/>
              <a:ext cx="471998" cy="542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1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1738499" y="3052271"/>
              <a:ext cx="664270" cy="5421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632294" y="2713040"/>
              <a:ext cx="737232" cy="635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187575" y="2399391"/>
              <a:ext cx="607050" cy="50154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45" name="Google Shape;145;p16"/>
          <p:cNvCxnSpPr>
            <a:endCxn id="139" idx="1"/>
          </p:cNvCxnSpPr>
          <p:nvPr/>
        </p:nvCxnSpPr>
        <p:spPr>
          <a:xfrm rot="10800000" flipH="1">
            <a:off x="2504483" y="842362"/>
            <a:ext cx="3001200" cy="1525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46" name="Google Shape;14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147" y="3841731"/>
            <a:ext cx="673822" cy="570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425" y="3835920"/>
            <a:ext cx="794174" cy="581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4650" y="3835924"/>
            <a:ext cx="794154" cy="58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3976" y="3835925"/>
            <a:ext cx="794150" cy="581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57116" y="3835458"/>
            <a:ext cx="794171" cy="58191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Google Shape;151;p16"/>
          <p:cNvCxnSpPr>
            <a:endCxn id="136" idx="2"/>
          </p:cNvCxnSpPr>
          <p:nvPr/>
        </p:nvCxnSpPr>
        <p:spPr>
          <a:xfrm rot="10800000">
            <a:off x="2447601" y="1824663"/>
            <a:ext cx="83700" cy="525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p16"/>
          <p:cNvCxnSpPr>
            <a:endCxn id="133" idx="1"/>
          </p:cNvCxnSpPr>
          <p:nvPr/>
        </p:nvCxnSpPr>
        <p:spPr>
          <a:xfrm>
            <a:off x="2486118" y="2331811"/>
            <a:ext cx="488100" cy="46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16"/>
          <p:cNvCxnSpPr>
            <a:endCxn id="135" idx="0"/>
          </p:cNvCxnSpPr>
          <p:nvPr/>
        </p:nvCxnSpPr>
        <p:spPr>
          <a:xfrm>
            <a:off x="2495186" y="2367996"/>
            <a:ext cx="459600" cy="5223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4" name="Google Shape;154;p16"/>
          <p:cNvCxnSpPr>
            <a:endCxn id="134" idx="0"/>
          </p:cNvCxnSpPr>
          <p:nvPr/>
        </p:nvCxnSpPr>
        <p:spPr>
          <a:xfrm flipH="1">
            <a:off x="1834887" y="2367945"/>
            <a:ext cx="633600" cy="4878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5" name="Google Shape;155;p16"/>
          <p:cNvCxnSpPr>
            <a:endCxn id="137" idx="3"/>
          </p:cNvCxnSpPr>
          <p:nvPr/>
        </p:nvCxnSpPr>
        <p:spPr>
          <a:xfrm rot="10800000">
            <a:off x="1877794" y="2300027"/>
            <a:ext cx="590400" cy="75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6" name="Google Shape;156;p16"/>
          <p:cNvCxnSpPr>
            <a:endCxn id="144" idx="1"/>
          </p:cNvCxnSpPr>
          <p:nvPr/>
        </p:nvCxnSpPr>
        <p:spPr>
          <a:xfrm rot="10800000" flipH="1">
            <a:off x="2513275" y="1515912"/>
            <a:ext cx="2572500" cy="843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7" name="Google Shape;157;p16"/>
          <p:cNvCxnSpPr/>
          <p:nvPr/>
        </p:nvCxnSpPr>
        <p:spPr>
          <a:xfrm rot="10800000" flipH="1">
            <a:off x="2558425" y="2177950"/>
            <a:ext cx="3104400" cy="1809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8" name="Google Shape;158;p16"/>
          <p:cNvCxnSpPr>
            <a:endCxn id="143" idx="1"/>
          </p:cNvCxnSpPr>
          <p:nvPr/>
        </p:nvCxnSpPr>
        <p:spPr>
          <a:xfrm rot="10800000" flipH="1">
            <a:off x="2495494" y="1896786"/>
            <a:ext cx="4035000" cy="471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16"/>
          <p:cNvCxnSpPr>
            <a:endCxn id="141" idx="1"/>
          </p:cNvCxnSpPr>
          <p:nvPr/>
        </p:nvCxnSpPr>
        <p:spPr>
          <a:xfrm rot="10800000" flipH="1">
            <a:off x="2531464" y="1515923"/>
            <a:ext cx="3393600" cy="843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16"/>
          <p:cNvCxnSpPr>
            <a:endCxn id="140" idx="1"/>
          </p:cNvCxnSpPr>
          <p:nvPr/>
        </p:nvCxnSpPr>
        <p:spPr>
          <a:xfrm rot="10800000" flipH="1">
            <a:off x="2531504" y="1011809"/>
            <a:ext cx="3999000" cy="1374000"/>
          </a:xfrm>
          <a:prstGeom prst="straightConnector1">
            <a:avLst/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161" name="Google Shape;161;p1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799552" y="3848539"/>
            <a:ext cx="673825" cy="55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954275" y="3836387"/>
            <a:ext cx="712999" cy="58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5837" y="3835750"/>
            <a:ext cx="543026" cy="582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/>
          <p:cNvPicPr preferRelativeResize="0"/>
          <p:nvPr/>
        </p:nvPicPr>
        <p:blipFill rotWithShape="1">
          <a:blip r:embed="rId11">
            <a:alphaModFix/>
          </a:blip>
          <a:srcRect r="35950"/>
          <a:stretch/>
        </p:blipFill>
        <p:spPr>
          <a:xfrm>
            <a:off x="7199875" y="3846549"/>
            <a:ext cx="488100" cy="56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65701" y="3850550"/>
            <a:ext cx="416880" cy="556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13825" y="3838249"/>
            <a:ext cx="673824" cy="581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6"/>
          <p:cNvSpPr txBox="1"/>
          <p:nvPr/>
        </p:nvSpPr>
        <p:spPr>
          <a:xfrm>
            <a:off x="0" y="4509325"/>
            <a:ext cx="91440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lang="en-US" sz="1800" i="1" dirty="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&lt; </a:t>
            </a:r>
            <a:r>
              <a:rPr lang="en-US" sz="1800" i="1" dirty="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800" baseline="-25000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then </a:t>
            </a:r>
            <a:r>
              <a:rPr lang="en-US" sz="1800" b="1" dirty="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Class = Dog</a:t>
            </a:r>
            <a:r>
              <a:rPr lang="en-US" sz="1800" dirty="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/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lang="en-US" sz="1800" i="1" dirty="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en-US" sz="1800" i="1" dirty="0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-US" sz="1800" baseline="-25000" dirty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 then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Class = Cat</a:t>
            </a:r>
            <a:endParaRPr sz="18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4302825" y="4032925"/>
            <a:ext cx="3000" cy="402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16"/>
          <p:cNvSpPr txBox="1"/>
          <p:nvPr/>
        </p:nvSpPr>
        <p:spPr>
          <a:xfrm>
            <a:off x="8223800" y="3740300"/>
            <a:ext cx="8664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Calibri"/>
                <a:ea typeface="Calibri"/>
                <a:cs typeface="Calibri"/>
                <a:sym typeface="Calibri"/>
              </a:rPr>
              <a:t>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"/>
          <p:cNvSpPr txBox="1">
            <a:spLocks noGrp="1"/>
          </p:cNvSpPr>
          <p:nvPr>
            <p:ph type="title"/>
          </p:nvPr>
        </p:nvSpPr>
        <p:spPr>
          <a:xfrm>
            <a:off x="0" y="470275"/>
            <a:ext cx="9144000" cy="44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E48800"/>
                </a:solidFill>
              </a:rPr>
              <a:t>Overview</a:t>
            </a:r>
            <a:endParaRPr sz="2400">
              <a:solidFill>
                <a:srgbClr val="E48800"/>
              </a:solidFill>
            </a:endParaRPr>
          </a:p>
        </p:txBody>
      </p:sp>
      <p:sp>
        <p:nvSpPr>
          <p:cNvPr id="175" name="Google Shape;175;p17"/>
          <p:cNvSpPr/>
          <p:nvPr/>
        </p:nvSpPr>
        <p:spPr>
          <a:xfrm>
            <a:off x="1478488" y="2112900"/>
            <a:ext cx="1135500" cy="1374900"/>
          </a:xfrm>
          <a:prstGeom prst="rect">
            <a:avLst/>
          </a:prstGeom>
          <a:solidFill>
            <a:srgbClr val="BF5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Supervised clustering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6" name="Google Shape;176;p17"/>
          <p:cNvSpPr/>
          <p:nvPr/>
        </p:nvSpPr>
        <p:spPr>
          <a:xfrm>
            <a:off x="3911113" y="2112900"/>
            <a:ext cx="1135500" cy="1374900"/>
          </a:xfrm>
          <a:prstGeom prst="rect">
            <a:avLst/>
          </a:prstGeom>
          <a:solidFill>
            <a:srgbClr val="BF5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Distance embedding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17"/>
          <p:cNvSpPr/>
          <p:nvPr/>
        </p:nvSpPr>
        <p:spPr>
          <a:xfrm>
            <a:off x="6343713" y="2112900"/>
            <a:ext cx="1321800" cy="1374900"/>
          </a:xfrm>
          <a:prstGeom prst="rect">
            <a:avLst/>
          </a:prstGeom>
          <a:solidFill>
            <a:srgbClr val="BF57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Ensemble of interpretable classifiers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78" name="Google Shape;178;p17"/>
          <p:cNvCxnSpPr>
            <a:stCxn id="175" idx="3"/>
            <a:endCxn id="176" idx="1"/>
          </p:cNvCxnSpPr>
          <p:nvPr/>
        </p:nvCxnSpPr>
        <p:spPr>
          <a:xfrm>
            <a:off x="2613988" y="2800350"/>
            <a:ext cx="1297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9" name="Google Shape;179;p17"/>
          <p:cNvCxnSpPr>
            <a:stCxn id="176" idx="3"/>
            <a:endCxn id="177" idx="1"/>
          </p:cNvCxnSpPr>
          <p:nvPr/>
        </p:nvCxnSpPr>
        <p:spPr>
          <a:xfrm>
            <a:off x="5046613" y="2800350"/>
            <a:ext cx="12972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17"/>
          <p:cNvCxnSpPr>
            <a:stCxn id="177" idx="3"/>
          </p:cNvCxnSpPr>
          <p:nvPr/>
        </p:nvCxnSpPr>
        <p:spPr>
          <a:xfrm>
            <a:off x="7665513" y="2800350"/>
            <a:ext cx="754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" name="Google Shape;181;p17"/>
          <p:cNvCxnSpPr/>
          <p:nvPr/>
        </p:nvCxnSpPr>
        <p:spPr>
          <a:xfrm>
            <a:off x="723688" y="2800350"/>
            <a:ext cx="754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2" name="Google Shape;182;p17"/>
          <p:cNvSpPr txBox="1"/>
          <p:nvPr/>
        </p:nvSpPr>
        <p:spPr>
          <a:xfrm>
            <a:off x="0" y="997875"/>
            <a:ext cx="91440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Our proposed algorithm is fully decomposable.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Each component can be individually trained/improved.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319150" y="2363050"/>
            <a:ext cx="10497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Input data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 txBox="1"/>
          <p:nvPr/>
        </p:nvSpPr>
        <p:spPr>
          <a:xfrm>
            <a:off x="7898325" y="2320650"/>
            <a:ext cx="10497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Predicted class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5127425" y="1976350"/>
            <a:ext cx="1135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Distances to prototypes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2694813" y="2010150"/>
            <a:ext cx="11355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Latent representation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0" y="3866325"/>
            <a:ext cx="9144000" cy="7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We will experimentally show that each classifier can ultimately be replaced by a </a:t>
            </a:r>
            <a:r>
              <a:rPr lang="en-US" sz="1600" b="1">
                <a:latin typeface="Calibri"/>
                <a:ea typeface="Calibri"/>
                <a:cs typeface="Calibri"/>
                <a:sym typeface="Calibri"/>
              </a:rPr>
              <a:t>decision set</a:t>
            </a: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 (in some cases, of minimal length and zero overlap).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6-9 White Backgroud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1625</Words>
  <Application>Microsoft Office PowerPoint</Application>
  <PresentationFormat>On-screen Show (16:9)</PresentationFormat>
  <Paragraphs>281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Roboto</vt:lpstr>
      <vt:lpstr>Arial Black</vt:lpstr>
      <vt:lpstr>16-9 White Backgroud</vt:lpstr>
      <vt:lpstr>PowerPoint Presentation</vt:lpstr>
      <vt:lpstr>Motivation</vt:lpstr>
      <vt:lpstr>Prior Work</vt:lpstr>
      <vt:lpstr>Prior Work </vt:lpstr>
      <vt:lpstr>Prior Work on Case-Based Reasoning </vt:lpstr>
      <vt:lpstr>Prior Work on Rule-Based Reasoning </vt:lpstr>
      <vt:lpstr>This Work</vt:lpstr>
      <vt:lpstr>This work</vt:lpstr>
      <vt:lpstr>Overview</vt:lpstr>
      <vt:lpstr>Classification with distance embedding</vt:lpstr>
      <vt:lpstr>Picking the right embedding</vt:lpstr>
      <vt:lpstr>Picking the right embedding</vt:lpstr>
      <vt:lpstr>Picking the right embedding</vt:lpstr>
      <vt:lpstr>Picking the right embedding</vt:lpstr>
      <vt:lpstr>The best 1-D classifier</vt:lpstr>
      <vt:lpstr>Beyond 1-D classification</vt:lpstr>
      <vt:lpstr>Multi-expert classification</vt:lpstr>
      <vt:lpstr>Simulation results - Synthetic data</vt:lpstr>
      <vt:lpstr>Simulation results - Synthetic data</vt:lpstr>
      <vt:lpstr>Simulation results - Synthetic data</vt:lpstr>
      <vt:lpstr>Simulation results - Synthetic data</vt:lpstr>
      <vt:lpstr>Simulation results - Adversarial autoencoders</vt:lpstr>
      <vt:lpstr>Simulation results - MNIST</vt:lpstr>
      <vt:lpstr>Simulation results - MNIST</vt:lpstr>
      <vt:lpstr>Simulation results - MNIST</vt:lpstr>
      <vt:lpstr>Simulation results - MNIST</vt:lpstr>
      <vt:lpstr>Simulation results - COIL-20</vt:lpstr>
      <vt:lpstr>Simulation results - COIL-20</vt:lpstr>
      <vt:lpstr>Simulation results - COIL-20</vt:lpstr>
      <vt:lpstr>Simulation results - COIL-20</vt:lpstr>
      <vt:lpstr>Conclusions</vt:lpstr>
      <vt:lpstr>PowerPoint Presentation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 Lee Chang</dc:creator>
  <cp:lastModifiedBy>Arvinte, Marius Octavian</cp:lastModifiedBy>
  <cp:revision>21</cp:revision>
  <dcterms:modified xsi:type="dcterms:W3CDTF">2019-05-10T20:46:35Z</dcterms:modified>
</cp:coreProperties>
</file>